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Apertura: VoxyWatch convierte la señalización SIP que ya emite tu SBC en diagnóstico accionable para el NOC. Una sola plataforma, en tu hardware, sin nube.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Casos publicados en el sitio. Si hay demo en vivo, este es el guion: failed → ladder → 486 en menos de 5 minutos.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Cierre de objeciones de seguridad/compliance: zero-egress por diseño. El free tier es la prueba sin riesgo: instala hoy, sin tarjeta, todas las funciones.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Anclas: regular tachado vs lanzamiento. El lock-in de tarifa para early adopters es el motivo de urgencia legítimo. Telco siempre cotizado, nunca precio fijo en slide.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CTA doble: técnico (instala gratis hoy) y comercial (contacta para Telco). Mencionar el programa de partners si el interlocutor es integrador/MSP.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Dolor central: el NOC opera a ciegas entre el SBC y el carrier. El costo no es solo downtime: es tiempo de ingenieros senior y credibilidad con el cliente.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Pitch de un minuto. El flujo captura→atribuye→aprende→explica es el argumento estructural de la demo.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Diferenciador arquitectónico: HEP-nativo = recibir SIP ya descifrado del SBC, vs sniffing pasivo (VoIPmonitor) que requiere SPAN y pelear con TLS/SRTP.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Mensaje clave de pricing: todas las funciones están en todos los tiers. Lo que escala es capacidad y soporte, no feature gating.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Este es el slide que cierra con ITSPs: audio = evidencia para disputas con carriers y clientes. HOMER OSS no lo ofrece; HEPIC lo cobra mucho más caro.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Lenguaje exacto: 'diseñado/built for PCI-DSS environments'. NUNCA decir 'certificado PCI'. Es reducción de alcance, no certificación.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Adapta la demo al segmento: carriers → interconexiones y 5xx; ITSPs → disputa con evidencia de audio; UCaaS → calidad por tenant; MSPs → independencia del vendor.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Comparación honesta: reconocer la fortaleza de Wireshark en forense construye credibilidad técnica. El argumento: VoxyWatch es el 24/7; Wireshark es el bisturí ocasional.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035040" y="914400"/>
            <a:ext cx="0" cy="3291840"/>
          </a:xfrm>
          <a:prstGeom prst="line">
            <a:avLst/>
          </a:prstGeom>
          <a:noFill/>
          <a:ln w="19050">
            <a:solidFill>
              <a:srgbClr val="1E2C3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503920" y="914400"/>
            <a:ext cx="0" cy="3291840"/>
          </a:xfrm>
          <a:prstGeom prst="line">
            <a:avLst/>
          </a:prstGeom>
          <a:noFill/>
          <a:ln w="19050">
            <a:solidFill>
              <a:srgbClr val="1E2C3A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035040" y="1344168"/>
            <a:ext cx="2468880" cy="0"/>
          </a:xfrm>
          <a:prstGeom prst="line">
            <a:avLst/>
          </a:prstGeom>
          <a:noFill/>
          <a:ln w="15875">
            <a:solidFill>
              <a:srgbClr val="22D3EE"/>
            </a:solidFill>
            <a:prstDash val="solid"/>
            <a:tailEnd type="triangle"/>
          </a:ln>
        </p:spPr>
      </p:sp>
      <p:sp>
        <p:nvSpPr>
          <p:cNvPr id="5" name="Text 3"/>
          <p:cNvSpPr/>
          <p:nvPr/>
        </p:nvSpPr>
        <p:spPr>
          <a:xfrm>
            <a:off x="6035040" y="106984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INVITE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6035040" y="2075688"/>
            <a:ext cx="2468880" cy="0"/>
          </a:xfrm>
          <a:prstGeom prst="line">
            <a:avLst/>
          </a:prstGeom>
          <a:noFill/>
          <a:ln w="15875">
            <a:solidFill>
              <a:srgbClr val="5A6B7D"/>
            </a:solidFill>
            <a:prstDash val="solid"/>
            <a:tailEnd type="triangle"/>
          </a:ln>
        </p:spPr>
      </p:sp>
      <p:sp>
        <p:nvSpPr>
          <p:cNvPr id="7" name="Text 5"/>
          <p:cNvSpPr/>
          <p:nvPr/>
        </p:nvSpPr>
        <p:spPr>
          <a:xfrm>
            <a:off x="6035040" y="180136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A6B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180 Ringing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6035040" y="2807208"/>
            <a:ext cx="2468880" cy="0"/>
          </a:xfrm>
          <a:prstGeom prst="line">
            <a:avLst/>
          </a:prstGeom>
          <a:noFill/>
          <a:ln w="15875">
            <a:solidFill>
              <a:srgbClr val="34D399"/>
            </a:solidFill>
            <a:prstDash val="solid"/>
            <a:tailEnd type="triangle"/>
          </a:ln>
        </p:spPr>
      </p:sp>
      <p:sp>
        <p:nvSpPr>
          <p:cNvPr id="9" name="Text 7"/>
          <p:cNvSpPr/>
          <p:nvPr/>
        </p:nvSpPr>
        <p:spPr>
          <a:xfrm>
            <a:off x="6035040" y="253288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200 OK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035040" y="3538728"/>
            <a:ext cx="2468880" cy="0"/>
          </a:xfrm>
          <a:prstGeom prst="line">
            <a:avLst/>
          </a:prstGeom>
          <a:noFill/>
          <a:ln w="15875">
            <a:solidFill>
              <a:srgbClr val="22D3EE"/>
            </a:solidFill>
            <a:prstDash val="solid"/>
            <a:tailEnd type="triangle"/>
          </a:ln>
        </p:spPr>
      </p:sp>
      <p:sp>
        <p:nvSpPr>
          <p:cNvPr id="11" name="Text 9"/>
          <p:cNvSpPr/>
          <p:nvPr/>
        </p:nvSpPr>
        <p:spPr>
          <a:xfrm>
            <a:off x="6035040" y="3264408"/>
            <a:ext cx="24688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ACK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5852160" y="406908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5A6B7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MOS 4.4 · live_capture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48640" y="960120"/>
            <a:ext cx="5120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 · SIPREC · HEP · 100% SELF-HOSTED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48640" y="1280160"/>
            <a:ext cx="5303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endParaRPr lang="en-US" sz="5400" dirty="0"/>
          </a:p>
        </p:txBody>
      </p:sp>
      <p:sp>
        <p:nvSpPr>
          <p:cNvPr id="15" name="Text 13"/>
          <p:cNvSpPr/>
          <p:nvPr/>
        </p:nvSpPr>
        <p:spPr>
          <a:xfrm>
            <a:off x="548640" y="2240280"/>
            <a:ext cx="51206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1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Observabilidad SIP creada para equipos de telecomunicaciones.</a:t>
            </a:r>
            <a:endParaRPr lang="en-US" sz="2100" dirty="0"/>
          </a:p>
        </p:txBody>
      </p:sp>
      <p:sp>
        <p:nvSpPr>
          <p:cNvPr id="16" name="Text 14"/>
          <p:cNvSpPr/>
          <p:nvPr/>
        </p:nvSpPr>
        <p:spPr>
          <a:xfrm>
            <a:off x="548640" y="3108960"/>
            <a:ext cx="5029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Detecta anomalías por troncal, entiende fallas SIP y acelera el análisis de incidentes — con IA aplicada a telecomunicaciones, en tu propio servidor.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548640" y="443484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Presentación comercial · 2026 · voxywatch.com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CASOS DE USO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la teoría al diagnóstico en minutos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02920" y="1463040"/>
            <a:ext cx="2679192" cy="2606040"/>
          </a:xfrm>
          <a:prstGeom prst="roundRect">
            <a:avLst>
              <a:gd name="adj" fmla="val 210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04088" y="162763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30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51760" y="1700784"/>
            <a:ext cx="292608" cy="29260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04088" y="2212848"/>
            <a:ext cx="2276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Depurar una interconexión</a:t>
            </a:r>
            <a:endParaRPr lang="en-US" sz="1350" dirty="0"/>
          </a:p>
        </p:txBody>
      </p:sp>
      <p:sp>
        <p:nvSpPr>
          <p:cNvPr id="8" name="Text 5"/>
          <p:cNvSpPr/>
          <p:nvPr/>
        </p:nvSpPr>
        <p:spPr>
          <a:xfrm>
            <a:off x="704088" y="2798064"/>
            <a:ext cx="227685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Filtra por status = failed, abre cualquier llamada y el diagrama SIP muestra INVITE → 100 → 486. Causa raíz confirmada en menos de 5 minutos.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3364992" y="1463040"/>
            <a:ext cx="2679192" cy="2606040"/>
          </a:xfrm>
          <a:prstGeom prst="roundRect">
            <a:avLst>
              <a:gd name="adj" fmla="val 210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0" name="Text 7"/>
          <p:cNvSpPr/>
          <p:nvPr/>
        </p:nvSpPr>
        <p:spPr>
          <a:xfrm>
            <a:off x="3566160" y="162763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3000" dirty="0"/>
          </a:p>
        </p:txBody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32" y="1700784"/>
            <a:ext cx="292608" cy="29260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566160" y="2212848"/>
            <a:ext cx="2276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Auditar grabaciones SIPREC</a:t>
            </a:r>
            <a:endParaRPr lang="en-US" sz="1350" dirty="0"/>
          </a:p>
        </p:txBody>
      </p:sp>
      <p:sp>
        <p:nvSpPr>
          <p:cNvPr id="13" name="Text 9"/>
          <p:cNvSpPr/>
          <p:nvPr/>
        </p:nvSpPr>
        <p:spPr>
          <a:xfrm>
            <a:off x="3566160" y="2798064"/>
            <a:ext cx="227685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Reconstruye el audio, escucha por canal y cruza jitter con RTCP para ubicar exactamente dónde se cayó el audio del callee.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6227064" y="1463040"/>
            <a:ext cx="2679192" cy="2606040"/>
          </a:xfrm>
          <a:prstGeom prst="roundRect">
            <a:avLst>
              <a:gd name="adj" fmla="val 210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5" name="Text 11"/>
          <p:cNvSpPr/>
          <p:nvPr/>
        </p:nvSpPr>
        <p:spPr>
          <a:xfrm>
            <a:off x="6428232" y="1627632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3000" dirty="0"/>
          </a:p>
        </p:txBody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5904" y="1700784"/>
            <a:ext cx="292608" cy="29260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428232" y="2212848"/>
            <a:ext cx="227685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Validar un SBC nuevo</a:t>
            </a:r>
            <a:endParaRPr lang="en-US" sz="1350" dirty="0"/>
          </a:p>
        </p:txBody>
      </p:sp>
      <p:sp>
        <p:nvSpPr>
          <p:cNvPr id="18" name="Text 13"/>
          <p:cNvSpPr/>
          <p:nvPr/>
        </p:nvSpPr>
        <p:spPr>
          <a:xfrm>
            <a:off x="6428232" y="2798064"/>
            <a:ext cx="2276856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Haz llamadas de prueba y confirma que aparecen con números correctos, MOS alto y diagramas limpios — antes de salir a producción.</a:t>
            </a:r>
            <a:endParaRPr lang="en-US" sz="1050" dirty="0"/>
          </a:p>
        </p:txBody>
      </p:sp>
      <p:sp>
        <p:nvSpPr>
          <p:cNvPr id="19" name="Text 14"/>
          <p:cNvSpPr/>
          <p:nvPr/>
        </p:nvSpPr>
        <p:spPr>
          <a:xfrm>
            <a:off x="502920" y="43434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Tiempo medio por incidente: </a:t>
            </a:r>
            <a:pPr indent="0" marL="0">
              <a:buNone/>
            </a:pPr>
            <a:r>
              <a:rPr lang="en-US" sz="125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 horas con Wireshark + grep, a minutos con evidencia citada.</a:t>
            </a:r>
            <a:endParaRPr lang="en-US" sz="1250" dirty="0"/>
          </a:p>
        </p:txBody>
      </p:sp>
      <p:sp>
        <p:nvSpPr>
          <p:cNvPr id="20" name="Text 15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21" name="Text 16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PRIVACIDAD Y DESPLIEGUE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 self-hosted. Instalado en 60 segundos.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02920" y="1371600"/>
            <a:ext cx="4069080" cy="1207008"/>
          </a:xfrm>
          <a:prstGeom prst="roundRect">
            <a:avLst>
              <a:gd name="adj" fmla="val 454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536192"/>
            <a:ext cx="256032" cy="256032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51560" y="1490472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Tus datos nunca salen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685800" y="1828800"/>
            <a:ext cx="3703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 nube, sin telemetría, sin call-home. La única salida opcional es el copiloto IA — con TU API key, hacia TU proveedor.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4773168" y="1371600"/>
            <a:ext cx="4069080" cy="1207008"/>
          </a:xfrm>
          <a:prstGeom prst="roundRect">
            <a:avLst>
              <a:gd name="adj" fmla="val 454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6048" y="1536192"/>
            <a:ext cx="256032" cy="256032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321808" y="1490472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Licencia offline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4956048" y="1828800"/>
            <a:ext cx="3703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Llaves firmadas RSA atadas a tu hardware. Valida sin Internet. Sin dependencia de nuestros servidores, jamás.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502920" y="2779776"/>
            <a:ext cx="4069080" cy="1207008"/>
          </a:xfrm>
          <a:prstGeom prst="roundRect">
            <a:avLst>
              <a:gd name="adj" fmla="val 454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944368"/>
            <a:ext cx="256032" cy="256032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051560" y="2898648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Paquetes firmados y verificados</a:t>
            </a:r>
            <a:endParaRPr lang="en-US" sz="1200" dirty="0"/>
          </a:p>
        </p:txBody>
      </p:sp>
      <p:sp>
        <p:nvSpPr>
          <p:cNvPr id="15" name="Text 10"/>
          <p:cNvSpPr/>
          <p:nvPr/>
        </p:nvSpPr>
        <p:spPr>
          <a:xfrm>
            <a:off x="685800" y="3236976"/>
            <a:ext cx="3703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Releases .deb/.rpm firmados con GPG + SHA-256. JWT, RBAC, SSO OIDC (Google, Microsoft, Okta, Keycloak, Auth0).</a:t>
            </a:r>
            <a:endParaRPr lang="en-US" sz="950" dirty="0"/>
          </a:p>
        </p:txBody>
      </p:sp>
      <p:sp>
        <p:nvSpPr>
          <p:cNvPr id="16" name="Shape 11"/>
          <p:cNvSpPr/>
          <p:nvPr/>
        </p:nvSpPr>
        <p:spPr>
          <a:xfrm>
            <a:off x="4773168" y="2779776"/>
            <a:ext cx="4069080" cy="1207008"/>
          </a:xfrm>
          <a:prstGeom prst="roundRect">
            <a:avLst>
              <a:gd name="adj" fmla="val 454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6048" y="2944368"/>
            <a:ext cx="256032" cy="256032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321808" y="2898648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Ligero de verdad</a:t>
            </a:r>
            <a:endParaRPr lang="en-US" sz="1200" dirty="0"/>
          </a:p>
        </p:txBody>
      </p:sp>
      <p:sp>
        <p:nvSpPr>
          <p:cNvPr id="19" name="Text 13"/>
          <p:cNvSpPr/>
          <p:nvPr/>
        </p:nvSpPr>
        <p:spPr>
          <a:xfrm>
            <a:off x="4956048" y="3236976"/>
            <a:ext cx="3703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Corre cómodo en un servidor modesto. Tier gratuito de por vida: 50 llamadas concurrentes, todas las funciones, sin tarjeta.</a:t>
            </a:r>
            <a:endParaRPr lang="en-US" sz="950" dirty="0"/>
          </a:p>
        </p:txBody>
      </p:sp>
      <p:sp>
        <p:nvSpPr>
          <p:cNvPr id="20" name="Shape 14"/>
          <p:cNvSpPr/>
          <p:nvPr/>
        </p:nvSpPr>
        <p:spPr>
          <a:xfrm>
            <a:off x="502920" y="4069080"/>
            <a:ext cx="8339328" cy="658368"/>
          </a:xfrm>
          <a:prstGeom prst="roundRect">
            <a:avLst>
              <a:gd name="adj" fmla="val 6944"/>
            </a:avLst>
          </a:prstGeom>
          <a:solidFill>
            <a:srgbClr val="060A0F"/>
          </a:solidFill>
          <a:ln w="12700">
            <a:solidFill>
              <a:srgbClr val="0E7490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3232" y="4261104"/>
            <a:ext cx="274320" cy="27432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1097280" y="4160520"/>
            <a:ext cx="75895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curl -fsSL https://raw.githubusercontent.com/VoxyWatch/publish/main/install.sh | sudo bash</a:t>
            </a:r>
            <a:endParaRPr lang="en-US" sz="1200" dirty="0"/>
          </a:p>
        </p:txBody>
      </p:sp>
      <p:sp>
        <p:nvSpPr>
          <p:cNvPr id="23" name="Text 16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24" name="Text 17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PRECIOS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Precio simple, por servidor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02920" y="1133856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5B83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🔒 Precio de lanzamiento: contrata hoy y conserva esta tarifa mientras tu suscripción siga activa.</a:t>
            </a:r>
            <a:endParaRPr lang="en-US" sz="1150" dirty="0"/>
          </a:p>
        </p:txBody>
      </p:sp>
      <p:sp>
        <p:nvSpPr>
          <p:cNvPr id="5" name="Shape 3"/>
          <p:cNvSpPr/>
          <p:nvPr/>
        </p:nvSpPr>
        <p:spPr>
          <a:xfrm>
            <a:off x="502920" y="1554480"/>
            <a:ext cx="1993392" cy="2697480"/>
          </a:xfrm>
          <a:prstGeom prst="roundRect">
            <a:avLst>
              <a:gd name="adj" fmla="val 3211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67512" y="1810512"/>
            <a:ext cx="1664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667512" y="2103120"/>
            <a:ext cx="16642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$0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667512" y="2542032"/>
            <a:ext cx="1664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para siempre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67512" y="2880360"/>
            <a:ext cx="1700784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50 llamadas concurrentes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1,000 CDRs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Todas las funciones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Soporte comunidad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2642616" y="1554480"/>
            <a:ext cx="1993392" cy="2697480"/>
          </a:xfrm>
          <a:prstGeom prst="roundRect">
            <a:avLst>
              <a:gd name="adj" fmla="val 3211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2807208" y="1810512"/>
            <a:ext cx="1664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mes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2807208" y="2103120"/>
            <a:ext cx="16642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trike="sngStrike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$399  </a:t>
            </a:r>
            <a:pPr indent="0" marL="0">
              <a:buNone/>
            </a:pPr>
            <a:r>
              <a:rPr lang="en-US" sz="2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$199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2807208" y="2542032"/>
            <a:ext cx="1664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$199/mes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807208" y="2880360"/>
            <a:ext cx="1700784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5,000 llamadas concurrentes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CDRs ilimitados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Todas las funciones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Soporte por ticket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782312" y="1554480"/>
            <a:ext cx="1993392" cy="2697480"/>
          </a:xfrm>
          <a:prstGeom prst="roundRect">
            <a:avLst>
              <a:gd name="adj" fmla="val 3211"/>
            </a:avLst>
          </a:prstGeom>
          <a:solidFill>
            <a:srgbClr val="16222F"/>
          </a:solidFill>
          <a:ln w="19050">
            <a:solidFill>
              <a:srgbClr val="22D3EE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4782312" y="1609344"/>
            <a:ext cx="199339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spc="2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MÁS POPULAR</a:t>
            </a:r>
            <a:endParaRPr lang="en-US" sz="850" dirty="0"/>
          </a:p>
        </p:txBody>
      </p:sp>
      <p:sp>
        <p:nvSpPr>
          <p:cNvPr id="17" name="Text 15"/>
          <p:cNvSpPr/>
          <p:nvPr/>
        </p:nvSpPr>
        <p:spPr>
          <a:xfrm>
            <a:off x="4946904" y="1810512"/>
            <a:ext cx="1664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año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946904" y="2103120"/>
            <a:ext cx="16642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trike="sngStrike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$3,990  </a:t>
            </a:r>
            <a:pPr indent="0" marL="0">
              <a:buNone/>
            </a:pPr>
            <a:r>
              <a:rPr lang="en-US" sz="2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$1,990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946904" y="2542032"/>
            <a:ext cx="1664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$166/mes · 2 meses gratis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946904" y="2880360"/>
            <a:ext cx="1700784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5,000 llamadas concurrentes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CDRs ilimitados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Todas las funciones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Soporte por ticket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6922008" y="1554480"/>
            <a:ext cx="1993392" cy="2697480"/>
          </a:xfrm>
          <a:prstGeom prst="roundRect">
            <a:avLst>
              <a:gd name="adj" fmla="val 3211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086600" y="1810512"/>
            <a:ext cx="16642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años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086600" y="2103120"/>
            <a:ext cx="166420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strike="sngStrike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$7,160  </a:t>
            </a:r>
            <a:pPr indent="0" marL="0">
              <a:buNone/>
            </a:pPr>
            <a:r>
              <a:rPr lang="en-US" sz="2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$3,580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086600" y="2542032"/>
            <a:ext cx="16642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≈ $149/mes · 6 meses gratis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7086600" y="2880360"/>
            <a:ext cx="1700784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5,000 llamadas concurrentes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CDRs ilimitados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Todas las funciones</a:t>
            </a:r>
            <a:endParaRPr lang="en-US" sz="9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  Soporte por ticket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502920" y="4434840"/>
            <a:ext cx="8138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meses: </a:t>
            </a:r>
            <a:pPr indent="0" marL="0">
              <a:buNone/>
            </a:pPr>
            <a:r>
              <a:rPr lang="en-US" sz="1050" strike="sngStrike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$2,199 </a:t>
            </a:r>
            <a:pPr indent="0" marL="0">
              <a:buNone/>
            </a:pPr>
            <a:r>
              <a:rPr lang="en-US" sz="10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$1,099</a:t>
            </a:r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Telco / Enterprise (&gt;5,000 líneas): cotizado, factura/OC y SLA → contact@voxywatch.com</a:t>
            </a:r>
            <a:endParaRPr lang="en-US" sz="1050" dirty="0"/>
          </a:p>
        </p:txBody>
      </p:sp>
      <p:sp>
        <p:nvSpPr>
          <p:cNvPr id="27" name="Text 25"/>
          <p:cNvSpPr/>
          <p:nvPr/>
        </p:nvSpPr>
        <p:spPr>
          <a:xfrm>
            <a:off x="502920" y="4690872"/>
            <a:ext cx="8138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Todas las funciones en todos los planes · Licencia por servidor (hardware-bound) · Pago seguro vía Paddle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91440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EMPIEZA HOY — GRATIS, SIN TARJETA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1234440"/>
            <a:ext cx="804672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Empieza a ver tus llamadas hoy.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548640" y="2011680"/>
            <a:ext cx="7772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 nube. Sin SaaS. Sin tarjeta. Despliega VoxyWatch en tu propio servidor y obtén visibilidad SIP de clase carrier en 60 segundos.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548640" y="2743200"/>
            <a:ext cx="2679192" cy="1143000"/>
          </a:xfrm>
          <a:prstGeom prst="roundRect">
            <a:avLst>
              <a:gd name="adj" fmla="val 480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13232" y="2907792"/>
            <a:ext cx="384048" cy="384048"/>
          </a:xfrm>
          <a:prstGeom prst="ellipse">
            <a:avLst/>
          </a:prstGeom>
          <a:solidFill>
            <a:srgbClr val="0E7490"/>
          </a:solidFill>
          <a:ln/>
        </p:spPr>
      </p:sp>
      <p:sp>
        <p:nvSpPr>
          <p:cNvPr id="7" name="Text 5"/>
          <p:cNvSpPr/>
          <p:nvPr/>
        </p:nvSpPr>
        <p:spPr>
          <a:xfrm>
            <a:off x="713232" y="29077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207008" y="2926080"/>
            <a:ext cx="1856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Instala el free tier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713232" y="3346704"/>
            <a:ext cx="23500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Una línea de comando. 60 segundos. Todas las funciones.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410712" y="2743200"/>
            <a:ext cx="2679192" cy="1143000"/>
          </a:xfrm>
          <a:prstGeom prst="roundRect">
            <a:avLst>
              <a:gd name="adj" fmla="val 480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575304" y="2907792"/>
            <a:ext cx="384048" cy="384048"/>
          </a:xfrm>
          <a:prstGeom prst="ellipse">
            <a:avLst/>
          </a:prstGeom>
          <a:solidFill>
            <a:srgbClr val="0E7490"/>
          </a:solidFill>
          <a:ln/>
        </p:spPr>
      </p:sp>
      <p:sp>
        <p:nvSpPr>
          <p:cNvPr id="12" name="Text 10"/>
          <p:cNvSpPr/>
          <p:nvPr/>
        </p:nvSpPr>
        <p:spPr>
          <a:xfrm>
            <a:off x="3575304" y="29077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4069080" y="2926080"/>
            <a:ext cx="1856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Conecta tu SBC</a:t>
            </a:r>
            <a:endParaRPr lang="en-US" sz="1250" dirty="0"/>
          </a:p>
        </p:txBody>
      </p:sp>
      <p:sp>
        <p:nvSpPr>
          <p:cNvPr id="14" name="Text 12"/>
          <p:cNvSpPr/>
          <p:nvPr/>
        </p:nvSpPr>
        <p:spPr>
          <a:xfrm>
            <a:off x="3575304" y="3346704"/>
            <a:ext cx="23500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Apunta el HEP de tu SBC a VoxyWatch — guía por modelo en la wiki.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6272784" y="2743200"/>
            <a:ext cx="2679192" cy="1143000"/>
          </a:xfrm>
          <a:prstGeom prst="roundRect">
            <a:avLst>
              <a:gd name="adj" fmla="val 480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437376" y="2907792"/>
            <a:ext cx="384048" cy="384048"/>
          </a:xfrm>
          <a:prstGeom prst="ellipse">
            <a:avLst/>
          </a:prstGeom>
          <a:solidFill>
            <a:srgbClr val="0E7490"/>
          </a:solidFill>
          <a:ln/>
        </p:spPr>
      </p:sp>
      <p:sp>
        <p:nvSpPr>
          <p:cNvPr id="17" name="Text 15"/>
          <p:cNvSpPr/>
          <p:nvPr/>
        </p:nvSpPr>
        <p:spPr>
          <a:xfrm>
            <a:off x="6437376" y="290779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6931152" y="2926080"/>
            <a:ext cx="185623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Mira tu red de voz</a:t>
            </a:r>
            <a:endParaRPr lang="en-US" sz="1250" dirty="0"/>
          </a:p>
        </p:txBody>
      </p:sp>
      <p:sp>
        <p:nvSpPr>
          <p:cNvPr id="19" name="Text 17"/>
          <p:cNvSpPr/>
          <p:nvPr/>
        </p:nvSpPr>
        <p:spPr>
          <a:xfrm>
            <a:off x="6437376" y="3346704"/>
            <a:ext cx="235000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Troncales, baselines, anomalías y audio — desde el primer minuto.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548640" y="4114800"/>
            <a:ext cx="8229600" cy="566928"/>
          </a:xfrm>
          <a:prstGeom prst="roundRect">
            <a:avLst>
              <a:gd name="adj" fmla="val 8065"/>
            </a:avLst>
          </a:prstGeom>
          <a:solidFill>
            <a:srgbClr val="060A0F"/>
          </a:solidFill>
          <a:ln w="12700">
            <a:solidFill>
              <a:srgbClr val="0E749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77240" y="4114800"/>
            <a:ext cx="77724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34D39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curl -fsSL https://raw.githubusercontent.com/VoxyWatch/publish/main/install.sh | sudo bash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548640" y="4773168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voxywatch.com</a:t>
            </a:r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ventas: contact@voxywatch.com  ·  soporte: support@voxywatch.com  ·  partners: partners@voxywatch.com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 PROBLEMA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 cliente detecta la falla antes que tu NOC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02920" y="1417320"/>
            <a:ext cx="4069080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4088" y="1618488"/>
            <a:ext cx="292608" cy="29260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124712" y="1572768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 cliente llama primero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704088" y="1965960"/>
            <a:ext cx="3657600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Una troncal degrada ASR de 90% a 70% en silencio. Los umbrales globales no lo ven. El ticket llega del cliente, no del monitoreo.</a:t>
            </a:r>
            <a:endParaRPr lang="en-US" sz="1050" dirty="0"/>
          </a:p>
        </p:txBody>
      </p:sp>
      <p:sp>
        <p:nvSpPr>
          <p:cNvPr id="8" name="Shape 5"/>
          <p:cNvSpPr/>
          <p:nvPr/>
        </p:nvSpPr>
        <p:spPr>
          <a:xfrm>
            <a:off x="4846320" y="1417320"/>
            <a:ext cx="4069080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7488" y="1618488"/>
            <a:ext cx="292608" cy="29260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5468112" y="1572768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Horas por incidente</a:t>
            </a:r>
            <a:endParaRPr lang="en-US" sz="1400" dirty="0"/>
          </a:p>
        </p:txBody>
      </p:sp>
      <p:sp>
        <p:nvSpPr>
          <p:cNvPr id="11" name="Text 7"/>
          <p:cNvSpPr/>
          <p:nvPr/>
        </p:nvSpPr>
        <p:spPr>
          <a:xfrm>
            <a:off x="5047488" y="1965960"/>
            <a:ext cx="3657600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Wireshark, grep en el SBC, capturas a mano y correlación manual. Cada incidente consume horas de un ingeniero senior.</a:t>
            </a:r>
            <a:endParaRPr lang="en-US" sz="1050" dirty="0"/>
          </a:p>
        </p:txBody>
      </p:sp>
      <p:sp>
        <p:nvSpPr>
          <p:cNvPr id="12" name="Shape 8"/>
          <p:cNvSpPr/>
          <p:nvPr/>
        </p:nvSpPr>
        <p:spPr>
          <a:xfrm>
            <a:off x="502920" y="3172968"/>
            <a:ext cx="4069080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088" y="3374136"/>
            <a:ext cx="292608" cy="292608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1124712" y="3328416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Escalar al fabricante</a:t>
            </a:r>
            <a:endParaRPr lang="en-US" sz="1400" dirty="0"/>
          </a:p>
        </p:txBody>
      </p:sp>
      <p:sp>
        <p:nvSpPr>
          <p:cNvPr id="15" name="Text 10"/>
          <p:cNvSpPr/>
          <p:nvPr/>
        </p:nvSpPr>
        <p:spPr>
          <a:xfrm>
            <a:off x="704088" y="3721608"/>
            <a:ext cx="3657600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 evidencia propia, el diagnóstico termina en un ticket con el vendor del SBC: días de espera y cero control.</a:t>
            </a:r>
            <a:endParaRPr lang="en-US" sz="1050" dirty="0"/>
          </a:p>
        </p:txBody>
      </p:sp>
      <p:sp>
        <p:nvSpPr>
          <p:cNvPr id="16" name="Shape 11"/>
          <p:cNvSpPr/>
          <p:nvPr/>
        </p:nvSpPr>
        <p:spPr>
          <a:xfrm>
            <a:off x="4846320" y="3172968"/>
            <a:ext cx="4069080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7488" y="3374136"/>
            <a:ext cx="292608" cy="292608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5468112" y="3328416"/>
            <a:ext cx="3246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Cero visibilidad inter-carrier</a:t>
            </a:r>
            <a:endParaRPr lang="en-US" sz="1400" dirty="0"/>
          </a:p>
        </p:txBody>
      </p:sp>
      <p:sp>
        <p:nvSpPr>
          <p:cNvPr id="19" name="Text 13"/>
          <p:cNvSpPr/>
          <p:nvPr/>
        </p:nvSpPr>
        <p:spPr>
          <a:xfrm>
            <a:off x="5047488" y="3721608"/>
            <a:ext cx="3657600" cy="7955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¿Cuál carrier degrada? ¿Qué destino falla? Sin atribución por troncal y país, todo es opinión, no evidencia.</a:t>
            </a:r>
            <a:endParaRPr lang="en-US" sz="1050" dirty="0"/>
          </a:p>
        </p:txBody>
      </p:sp>
      <p:sp>
        <p:nvSpPr>
          <p:cNvPr id="20" name="Text 14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21" name="Text 15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SOLUCIÓN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Del paquete SIP a la acción que tu NOC debe tomar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502920" y="1207008"/>
            <a:ext cx="8138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 captura, atribuye, aprende y explica — todo en un binario self-hosted que se instala en 60 segundos.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502920" y="1874520"/>
            <a:ext cx="1938528" cy="2286000"/>
          </a:xfrm>
          <a:prstGeom prst="roundRect">
            <a:avLst>
              <a:gd name="adj" fmla="val 283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04088" y="2103120"/>
            <a:ext cx="502920" cy="502920"/>
          </a:xfrm>
          <a:prstGeom prst="ellipse">
            <a:avLst/>
          </a:prstGeom>
          <a:solidFill>
            <a:srgbClr val="0D141D"/>
          </a:solidFill>
          <a:ln w="12700">
            <a:solidFill>
              <a:srgbClr val="0E7490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8388" y="2217420"/>
            <a:ext cx="274320" cy="2743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04088" y="2743200"/>
            <a:ext cx="15361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CAPTURA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704088" y="30632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HEP nativo desde tu SBC — sin TAPs, sin SPAN, sin tocar la red.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2404872" y="2816352"/>
            <a:ext cx="292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2642616" y="1874520"/>
            <a:ext cx="1938528" cy="2286000"/>
          </a:xfrm>
          <a:prstGeom prst="roundRect">
            <a:avLst>
              <a:gd name="adj" fmla="val 283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2843784" y="2103120"/>
            <a:ext cx="502920" cy="502920"/>
          </a:xfrm>
          <a:prstGeom prst="ellipse">
            <a:avLst/>
          </a:prstGeom>
          <a:solidFill>
            <a:srgbClr val="0D141D"/>
          </a:solidFill>
          <a:ln w="12700">
            <a:solidFill>
              <a:srgbClr val="0E7490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8084" y="2217420"/>
            <a:ext cx="274320" cy="27432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2843784" y="2743200"/>
            <a:ext cx="15361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ATRIBUYE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2843784" y="30632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Cada llamada a su carrier (IP/CIDR) y país destino (E.164, 197 códigos).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4544568" y="2816352"/>
            <a:ext cx="292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17" name="Shape 13"/>
          <p:cNvSpPr/>
          <p:nvPr/>
        </p:nvSpPr>
        <p:spPr>
          <a:xfrm>
            <a:off x="4782312" y="1874520"/>
            <a:ext cx="1938528" cy="2286000"/>
          </a:xfrm>
          <a:prstGeom prst="roundRect">
            <a:avLst>
              <a:gd name="adj" fmla="val 283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4983480" y="2103120"/>
            <a:ext cx="502920" cy="502920"/>
          </a:xfrm>
          <a:prstGeom prst="ellipse">
            <a:avLst/>
          </a:prstGeom>
          <a:solidFill>
            <a:srgbClr val="0D141D"/>
          </a:solidFill>
          <a:ln w="12700">
            <a:solidFill>
              <a:srgbClr val="0E7490"/>
            </a:solidFill>
            <a:prstDash val="solid"/>
          </a:ln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7780" y="2217420"/>
            <a:ext cx="274320" cy="27432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4983480" y="2743200"/>
            <a:ext cx="15361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APRENDE</a:t>
            </a:r>
            <a:endParaRPr lang="en-US" sz="1300" dirty="0"/>
          </a:p>
        </p:txBody>
      </p:sp>
      <p:sp>
        <p:nvSpPr>
          <p:cNvPr id="21" name="Text 16"/>
          <p:cNvSpPr/>
          <p:nvPr/>
        </p:nvSpPr>
        <p:spPr>
          <a:xfrm>
            <a:off x="4983480" y="30632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Auto-baselines por troncal: cada una aprende su normal (media ± σ por hora).</a:t>
            </a:r>
            <a:endParaRPr lang="en-US" sz="1000" dirty="0"/>
          </a:p>
        </p:txBody>
      </p:sp>
      <p:sp>
        <p:nvSpPr>
          <p:cNvPr id="22" name="Text 17"/>
          <p:cNvSpPr/>
          <p:nvPr/>
        </p:nvSpPr>
        <p:spPr>
          <a:xfrm>
            <a:off x="6684264" y="2816352"/>
            <a:ext cx="292608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E749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800" dirty="0"/>
          </a:p>
        </p:txBody>
      </p:sp>
      <p:sp>
        <p:nvSpPr>
          <p:cNvPr id="23" name="Shape 18"/>
          <p:cNvSpPr/>
          <p:nvPr/>
        </p:nvSpPr>
        <p:spPr>
          <a:xfrm>
            <a:off x="6922008" y="1874520"/>
            <a:ext cx="1938528" cy="2286000"/>
          </a:xfrm>
          <a:prstGeom prst="roundRect">
            <a:avLst>
              <a:gd name="adj" fmla="val 283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7123176" y="2103120"/>
            <a:ext cx="502920" cy="502920"/>
          </a:xfrm>
          <a:prstGeom prst="ellipse">
            <a:avLst/>
          </a:prstGeom>
          <a:solidFill>
            <a:srgbClr val="0D141D"/>
          </a:solidFill>
          <a:ln w="12700">
            <a:solidFill>
              <a:srgbClr val="0E7490"/>
            </a:solidFill>
            <a:prstDash val="solid"/>
          </a:ln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7476" y="2217420"/>
            <a:ext cx="274320" cy="27432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7123176" y="2743200"/>
            <a:ext cx="1536192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15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EXPLICA</a:t>
            </a:r>
            <a:endParaRPr lang="en-US" sz="1300" dirty="0"/>
          </a:p>
        </p:txBody>
      </p:sp>
      <p:sp>
        <p:nvSpPr>
          <p:cNvPr id="27" name="Text 21"/>
          <p:cNvSpPr/>
          <p:nvPr/>
        </p:nvSpPr>
        <p:spPr>
          <a:xfrm>
            <a:off x="7123176" y="3063240"/>
            <a:ext cx="1554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Copiloto IA: causa probable + acción NOC. Asiste, nunca ejecuta.</a:t>
            </a:r>
            <a:endParaRPr lang="en-US" sz="1000" dirty="0"/>
          </a:p>
        </p:txBody>
      </p:sp>
      <p:sp>
        <p:nvSpPr>
          <p:cNvPr id="28" name="Text 22"/>
          <p:cNvSpPr/>
          <p:nvPr/>
        </p:nvSpPr>
        <p:spPr>
          <a:xfrm>
            <a:off x="502920" y="4370832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Resultado: </a:t>
            </a:r>
            <a:pPr indent="0" marL="0">
              <a:buNone/>
            </a:pPr>
            <a:r>
              <a:rPr lang="en-US" sz="13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 NOC sabe qué troncal, qué causa y qué hacer — antes de que el cliente llame.</a:t>
            </a:r>
            <a:endParaRPr lang="en-US" sz="1300" dirty="0"/>
          </a:p>
        </p:txBody>
      </p:sp>
      <p:sp>
        <p:nvSpPr>
          <p:cNvPr id="29" name="Text 23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30" name="Text 24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CÓMO FUNCIONA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Arquitectura HEP-nativa: sin TAPs, sin SPAN, sin riesgo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640080" y="1691640"/>
            <a:ext cx="2286000" cy="1371600"/>
          </a:xfrm>
          <a:prstGeom prst="roundRect">
            <a:avLst>
              <a:gd name="adj" fmla="val 400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892808"/>
            <a:ext cx="310896" cy="310896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280160" y="187452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 SBC / Proxy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868680" y="2258568"/>
            <a:ext cx="1920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Asterisk · Kamailio · FreeSWITCH · AudioCodes · Ribbon · Oracle ACME · Cisco CUBE…</a:t>
            </a:r>
            <a:endParaRPr lang="en-US" sz="900" dirty="0"/>
          </a:p>
        </p:txBody>
      </p:sp>
      <p:sp>
        <p:nvSpPr>
          <p:cNvPr id="8" name="Shape 5"/>
          <p:cNvSpPr/>
          <p:nvPr/>
        </p:nvSpPr>
        <p:spPr>
          <a:xfrm>
            <a:off x="3017520" y="2377440"/>
            <a:ext cx="1371600" cy="0"/>
          </a:xfrm>
          <a:prstGeom prst="line">
            <a:avLst/>
          </a:prstGeom>
          <a:noFill/>
          <a:ln w="31750">
            <a:solidFill>
              <a:srgbClr val="22D3EE"/>
            </a:solidFill>
            <a:prstDash val="solid"/>
            <a:tailEnd type="triangle"/>
          </a:ln>
        </p:spPr>
      </p:sp>
      <p:sp>
        <p:nvSpPr>
          <p:cNvPr id="9" name="Text 6"/>
          <p:cNvSpPr/>
          <p:nvPr/>
        </p:nvSpPr>
        <p:spPr>
          <a:xfrm>
            <a:off x="2971800" y="1965960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HEP v1/v2/v3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2971800" y="2450592"/>
            <a:ext cx="1463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 ya descifrado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UDP + TCP</a:t>
            </a:r>
            <a:endParaRPr lang="en-US" sz="850" dirty="0"/>
          </a:p>
        </p:txBody>
      </p:sp>
      <p:sp>
        <p:nvSpPr>
          <p:cNvPr id="11" name="Shape 8"/>
          <p:cNvSpPr/>
          <p:nvPr/>
        </p:nvSpPr>
        <p:spPr>
          <a:xfrm>
            <a:off x="4480560" y="1463040"/>
            <a:ext cx="2377440" cy="1828800"/>
          </a:xfrm>
          <a:prstGeom prst="roundRect">
            <a:avLst>
              <a:gd name="adj" fmla="val 3000"/>
            </a:avLst>
          </a:prstGeom>
          <a:solidFill>
            <a:srgbClr val="16222F"/>
          </a:solidFill>
          <a:ln w="19050">
            <a:solidFill>
              <a:srgbClr val="0E7490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160" y="1673352"/>
            <a:ext cx="310896" cy="310896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120640" y="1645920"/>
            <a:ext cx="1645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4709160" y="2039112"/>
            <a:ext cx="20574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Flujos SIP + ladder por llamada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Audio SIPREC estéreo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Baselines + anomalías</a:t>
            </a:r>
            <a:endParaRPr lang="en-US" sz="10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Copiloto IA · SNMP · API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6949440" y="2377440"/>
            <a:ext cx="914400" cy="0"/>
          </a:xfrm>
          <a:prstGeom prst="line">
            <a:avLst/>
          </a:prstGeom>
          <a:noFill/>
          <a:ln w="31750">
            <a:solidFill>
              <a:srgbClr val="34D399"/>
            </a:solidFill>
            <a:prstDash val="solid"/>
            <a:tailEnd type="triangle"/>
          </a:ln>
        </p:spPr>
      </p:sp>
      <p:sp>
        <p:nvSpPr>
          <p:cNvPr id="16" name="Shape 12"/>
          <p:cNvSpPr/>
          <p:nvPr/>
        </p:nvSpPr>
        <p:spPr>
          <a:xfrm>
            <a:off x="7909560" y="1828800"/>
            <a:ext cx="914400" cy="1097280"/>
          </a:xfrm>
          <a:prstGeom prst="roundRect">
            <a:avLst>
              <a:gd name="adj" fmla="val 600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2168" y="2039112"/>
            <a:ext cx="329184" cy="329184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7909560" y="244144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 NOC</a:t>
            </a:r>
            <a:endParaRPr lang="en-US" sz="1050" dirty="0"/>
          </a:p>
        </p:txBody>
      </p:sp>
      <p:sp>
        <p:nvSpPr>
          <p:cNvPr id="19" name="Shape 14"/>
          <p:cNvSpPr/>
          <p:nvPr/>
        </p:nvSpPr>
        <p:spPr>
          <a:xfrm>
            <a:off x="502920" y="3657600"/>
            <a:ext cx="2679192" cy="1005840"/>
          </a:xfrm>
          <a:prstGeom prst="roundRect">
            <a:avLst>
              <a:gd name="adj" fmla="val 545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</p:spPr>
      </p:sp>
      <p:sp>
        <p:nvSpPr>
          <p:cNvPr id="20" name="Text 15"/>
          <p:cNvSpPr/>
          <p:nvPr/>
        </p:nvSpPr>
        <p:spPr>
          <a:xfrm>
            <a:off x="667512" y="3767328"/>
            <a:ext cx="2350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Sin hardware adicional</a:t>
            </a:r>
            <a:endParaRPr lang="en-US" sz="1150" dirty="0"/>
          </a:p>
        </p:txBody>
      </p:sp>
      <p:sp>
        <p:nvSpPr>
          <p:cNvPr id="21" name="Text 16"/>
          <p:cNvSpPr/>
          <p:nvPr/>
        </p:nvSpPr>
        <p:spPr>
          <a:xfrm>
            <a:off x="667512" y="4059936"/>
            <a:ext cx="2350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 SBC envía la señalización que ya tiene, descifrada, vía HEP. No tocas el plano de medios.</a:t>
            </a:r>
            <a:endParaRPr lang="en-US" sz="950" dirty="0"/>
          </a:p>
        </p:txBody>
      </p:sp>
      <p:sp>
        <p:nvSpPr>
          <p:cNvPr id="22" name="Shape 17"/>
          <p:cNvSpPr/>
          <p:nvPr/>
        </p:nvSpPr>
        <p:spPr>
          <a:xfrm>
            <a:off x="3364992" y="3657600"/>
            <a:ext cx="2679192" cy="1005840"/>
          </a:xfrm>
          <a:prstGeom prst="roundRect">
            <a:avLst>
              <a:gd name="adj" fmla="val 545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</p:spPr>
      </p:sp>
      <p:sp>
        <p:nvSpPr>
          <p:cNvPr id="23" name="Text 18"/>
          <p:cNvSpPr/>
          <p:nvPr/>
        </p:nvSpPr>
        <p:spPr>
          <a:xfrm>
            <a:off x="3529584" y="3767328"/>
            <a:ext cx="2350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¿Tu fuente no habla HEP?</a:t>
            </a:r>
            <a:endParaRPr lang="en-US" sz="1150" dirty="0"/>
          </a:p>
        </p:txBody>
      </p:sp>
      <p:sp>
        <p:nvSpPr>
          <p:cNvPr id="24" name="Text 19"/>
          <p:cNvSpPr/>
          <p:nvPr/>
        </p:nvSpPr>
        <p:spPr>
          <a:xfrm>
            <a:off x="3529584" y="4059936"/>
            <a:ext cx="2350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voxywatch-probe (Go + libpcap, amd64/arm64) o un sidecar HEPlify lo resuelven.</a:t>
            </a:r>
            <a:endParaRPr lang="en-US" sz="950" dirty="0"/>
          </a:p>
        </p:txBody>
      </p:sp>
      <p:sp>
        <p:nvSpPr>
          <p:cNvPr id="25" name="Shape 20"/>
          <p:cNvSpPr/>
          <p:nvPr/>
        </p:nvSpPr>
        <p:spPr>
          <a:xfrm>
            <a:off x="6227064" y="3657600"/>
            <a:ext cx="2679192" cy="1005840"/>
          </a:xfrm>
          <a:prstGeom prst="roundRect">
            <a:avLst>
              <a:gd name="adj" fmla="val 5455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</p:spPr>
      </p:sp>
      <p:sp>
        <p:nvSpPr>
          <p:cNvPr id="26" name="Text 21"/>
          <p:cNvSpPr/>
          <p:nvPr/>
        </p:nvSpPr>
        <p:spPr>
          <a:xfrm>
            <a:off x="6391656" y="3767328"/>
            <a:ext cx="235000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Compatible con 15+ SBCs</a:t>
            </a:r>
            <a:endParaRPr lang="en-US" sz="1150" dirty="0"/>
          </a:p>
        </p:txBody>
      </p:sp>
      <p:sp>
        <p:nvSpPr>
          <p:cNvPr id="27" name="Text 22"/>
          <p:cNvSpPr/>
          <p:nvPr/>
        </p:nvSpPr>
        <p:spPr>
          <a:xfrm>
            <a:off x="6391656" y="4059936"/>
            <a:ext cx="235000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Cualquier emisor HEPv3 funciona al instante; la wiki tiene la guía exacta por modelo.</a:t>
            </a:r>
            <a:endParaRPr lang="en-US" sz="950" dirty="0"/>
          </a:p>
        </p:txBody>
      </p:sp>
      <p:sp>
        <p:nvSpPr>
          <p:cNvPr id="28" name="Text 23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29" name="Text 24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CAPACIDADES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Todo lo que tu NOC necesita, en una sola plataforma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502920" y="1417320"/>
            <a:ext cx="2679192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" y="1600200"/>
            <a:ext cx="274320" cy="274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069848" y="1545336"/>
            <a:ext cx="1947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Captura universal multi-fuente</a:t>
            </a:r>
            <a:endParaRPr lang="en-US" sz="1150" dirty="0"/>
          </a:p>
        </p:txBody>
      </p:sp>
      <p:sp>
        <p:nvSpPr>
          <p:cNvPr id="7" name="Text 4"/>
          <p:cNvSpPr/>
          <p:nvPr/>
        </p:nvSpPr>
        <p:spPr>
          <a:xfrm>
            <a:off x="685800" y="2130552"/>
            <a:ext cx="2313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HEP v1/v2/v3 (UDP/TCP) desde cualquier SBC mayor + probe propio para el resto.</a:t>
            </a:r>
            <a:endParaRPr lang="en-US" sz="950" dirty="0"/>
          </a:p>
        </p:txBody>
      </p:sp>
      <p:sp>
        <p:nvSpPr>
          <p:cNvPr id="8" name="Shape 5"/>
          <p:cNvSpPr/>
          <p:nvPr/>
        </p:nvSpPr>
        <p:spPr>
          <a:xfrm>
            <a:off x="3364992" y="1417320"/>
            <a:ext cx="2679192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7872" y="1600200"/>
            <a:ext cx="274320" cy="2743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931920" y="1545336"/>
            <a:ext cx="1947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Inteligencia de carrier y país</a:t>
            </a:r>
            <a:endParaRPr lang="en-US" sz="1150" dirty="0"/>
          </a:p>
        </p:txBody>
      </p:sp>
      <p:sp>
        <p:nvSpPr>
          <p:cNvPr id="11" name="Text 7"/>
          <p:cNvSpPr/>
          <p:nvPr/>
        </p:nvSpPr>
        <p:spPr>
          <a:xfrm>
            <a:off x="3547872" y="2130552"/>
            <a:ext cx="2313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Atribución automática por IP/CIDR y país destino (motor E.164, 197 códigos). ONNET separado.</a:t>
            </a:r>
            <a:endParaRPr lang="en-US" sz="950" dirty="0"/>
          </a:p>
        </p:txBody>
      </p:sp>
      <p:sp>
        <p:nvSpPr>
          <p:cNvPr id="12" name="Shape 8"/>
          <p:cNvSpPr/>
          <p:nvPr/>
        </p:nvSpPr>
        <p:spPr>
          <a:xfrm>
            <a:off x="6227064" y="1417320"/>
            <a:ext cx="2679192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9944" y="1600200"/>
            <a:ext cx="274320" cy="27432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6793992" y="1545336"/>
            <a:ext cx="1947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Auto-baselines por troncal</a:t>
            </a:r>
            <a:endParaRPr lang="en-US" sz="1150" dirty="0"/>
          </a:p>
        </p:txBody>
      </p:sp>
      <p:sp>
        <p:nvSpPr>
          <p:cNvPr id="15" name="Text 10"/>
          <p:cNvSpPr/>
          <p:nvPr/>
        </p:nvSpPr>
        <p:spPr>
          <a:xfrm>
            <a:off x="6409944" y="2130552"/>
            <a:ext cx="2313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Cada troncal aprende su normal. Detecta los drifts silenciosos que los umbrales globales no ven.</a:t>
            </a:r>
            <a:endParaRPr lang="en-US" sz="950" dirty="0"/>
          </a:p>
        </p:txBody>
      </p:sp>
      <p:sp>
        <p:nvSpPr>
          <p:cNvPr id="16" name="Shape 11"/>
          <p:cNvSpPr/>
          <p:nvPr/>
        </p:nvSpPr>
        <p:spPr>
          <a:xfrm>
            <a:off x="502920" y="3081528"/>
            <a:ext cx="2679192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800" y="3264408"/>
            <a:ext cx="274320" cy="27432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069848" y="3209544"/>
            <a:ext cx="1947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Copiloto IA para el NOC (BYOK)</a:t>
            </a:r>
            <a:endParaRPr lang="en-US" sz="1150" dirty="0"/>
          </a:p>
        </p:txBody>
      </p:sp>
      <p:sp>
        <p:nvSpPr>
          <p:cNvPr id="19" name="Text 13"/>
          <p:cNvSpPr/>
          <p:nvPr/>
        </p:nvSpPr>
        <p:spPr>
          <a:xfrm>
            <a:off x="685800" y="3794760"/>
            <a:ext cx="2313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Causa probable + acción sugerida con tu propia API key (OpenAI, Anthropic, Gemini, OpenRouter).</a:t>
            </a:r>
            <a:endParaRPr lang="en-US" sz="950" dirty="0"/>
          </a:p>
        </p:txBody>
      </p:sp>
      <p:sp>
        <p:nvSpPr>
          <p:cNvPr id="20" name="Shape 14"/>
          <p:cNvSpPr/>
          <p:nvPr/>
        </p:nvSpPr>
        <p:spPr>
          <a:xfrm>
            <a:off x="3364992" y="3081528"/>
            <a:ext cx="2679192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2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47872" y="3264408"/>
            <a:ext cx="274320" cy="274320"/>
          </a:xfrm>
          <a:prstGeom prst="rect">
            <a:avLst/>
          </a:prstGeom>
        </p:spPr>
      </p:pic>
      <p:sp>
        <p:nvSpPr>
          <p:cNvPr id="22" name="Text 15"/>
          <p:cNvSpPr/>
          <p:nvPr/>
        </p:nvSpPr>
        <p:spPr>
          <a:xfrm>
            <a:off x="3931920" y="3209544"/>
            <a:ext cx="1947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SNMP embebido + API REST</a:t>
            </a:r>
            <a:endParaRPr lang="en-US" sz="1150" dirty="0"/>
          </a:p>
        </p:txBody>
      </p:sp>
      <p:sp>
        <p:nvSpPr>
          <p:cNvPr id="23" name="Text 16"/>
          <p:cNvSpPr/>
          <p:nvPr/>
        </p:nvSpPr>
        <p:spPr>
          <a:xfrm>
            <a:off x="3547872" y="3794760"/>
            <a:ext cx="2313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Agente v2c/v3, 30+ OIDs, traps, MIB descargable. Integra con PRTG, Zabbix, Nagios. API /v1 read-only.</a:t>
            </a:r>
            <a:endParaRPr lang="en-US" sz="950" dirty="0"/>
          </a:p>
        </p:txBody>
      </p:sp>
      <p:sp>
        <p:nvSpPr>
          <p:cNvPr id="24" name="Shape 17"/>
          <p:cNvSpPr/>
          <p:nvPr/>
        </p:nvSpPr>
        <p:spPr>
          <a:xfrm>
            <a:off x="6227064" y="3081528"/>
            <a:ext cx="2679192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25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9944" y="3264408"/>
            <a:ext cx="274320" cy="274320"/>
          </a:xfrm>
          <a:prstGeom prst="rect">
            <a:avLst/>
          </a:prstGeom>
        </p:spPr>
      </p:pic>
      <p:sp>
        <p:nvSpPr>
          <p:cNvPr id="26" name="Text 18"/>
          <p:cNvSpPr/>
          <p:nvPr/>
        </p:nvSpPr>
        <p:spPr>
          <a:xfrm>
            <a:off x="6793992" y="3209544"/>
            <a:ext cx="1947672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Audio SIPREC + ladder SIP</a:t>
            </a:r>
            <a:endParaRPr lang="en-US" sz="1150" dirty="0"/>
          </a:p>
        </p:txBody>
      </p:sp>
      <p:sp>
        <p:nvSpPr>
          <p:cNvPr id="27" name="Text 19"/>
          <p:cNvSpPr/>
          <p:nvPr/>
        </p:nvSpPr>
        <p:spPr>
          <a:xfrm>
            <a:off x="6409944" y="3794760"/>
            <a:ext cx="2313432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Reconstrucción estéreo reproducible en el navegador, diagrama de escalera y PCAP por llamada.</a:t>
            </a:r>
            <a:endParaRPr lang="en-US" sz="950" dirty="0"/>
          </a:p>
        </p:txBody>
      </p:sp>
      <p:sp>
        <p:nvSpPr>
          <p:cNvPr id="28" name="Text 20"/>
          <p:cNvSpPr/>
          <p:nvPr/>
        </p:nvSpPr>
        <p:spPr>
          <a:xfrm>
            <a:off x="502920" y="45720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Métricas en vivo: </a:t>
            </a:r>
            <a:pPr indent="0" marL="0">
              <a:buNone/>
            </a:pPr>
            <a:r>
              <a:rPr lang="en-US" sz="10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ASR · NER · ACD · MOS (modelo E) · PDD · jitter · pérdida — por troncal y destino, en tiempo real.</a:t>
            </a:r>
            <a:endParaRPr lang="en-US" sz="1050" dirty="0"/>
          </a:p>
        </p:txBody>
      </p:sp>
      <p:sp>
        <p:nvSpPr>
          <p:cNvPr id="29" name="Text 21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30" name="Text 22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DIFERENCIADOR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Escucha la evidencia: audio SIPREC reconstruido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02920" y="1207008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Cuando el cliente dice “no se escuchaba”, tu NOC reproduce la llamada — caller y callee en canales separados, directo en el navegador.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502920" y="1965960"/>
            <a:ext cx="4846320" cy="2286000"/>
          </a:xfrm>
          <a:prstGeom prst="roundRect">
            <a:avLst>
              <a:gd name="adj" fmla="val 2400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31520" y="2103120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2D3E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▶  call_a3f9 · G.711 · estéreo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77240" y="2852928"/>
            <a:ext cx="54864" cy="54864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8" name="Shape 6"/>
          <p:cNvSpPr/>
          <p:nvPr/>
        </p:nvSpPr>
        <p:spPr>
          <a:xfrm>
            <a:off x="891540" y="2738324"/>
            <a:ext cx="54864" cy="284072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9" name="Shape 7"/>
          <p:cNvSpPr/>
          <p:nvPr/>
        </p:nvSpPr>
        <p:spPr>
          <a:xfrm>
            <a:off x="1005840" y="2710450"/>
            <a:ext cx="54864" cy="33982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0" name="Shape 8"/>
          <p:cNvSpPr/>
          <p:nvPr/>
        </p:nvSpPr>
        <p:spPr>
          <a:xfrm>
            <a:off x="1120140" y="2790401"/>
            <a:ext cx="54864" cy="179919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1" name="Shape 9"/>
          <p:cNvSpPr/>
          <p:nvPr/>
        </p:nvSpPr>
        <p:spPr>
          <a:xfrm>
            <a:off x="1234440" y="2788185"/>
            <a:ext cx="54864" cy="184349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2" name="Shape 10"/>
          <p:cNvSpPr/>
          <p:nvPr/>
        </p:nvSpPr>
        <p:spPr>
          <a:xfrm>
            <a:off x="1348740" y="2709911"/>
            <a:ext cx="54864" cy="340897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3" name="Shape 11"/>
          <p:cNvSpPr/>
          <p:nvPr/>
        </p:nvSpPr>
        <p:spPr>
          <a:xfrm>
            <a:off x="1463040" y="2739869"/>
            <a:ext cx="54864" cy="280981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4" name="Shape 12"/>
          <p:cNvSpPr/>
          <p:nvPr/>
        </p:nvSpPr>
        <p:spPr>
          <a:xfrm>
            <a:off x="1577340" y="2850468"/>
            <a:ext cx="54864" cy="59784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5" name="Shape 13"/>
          <p:cNvSpPr/>
          <p:nvPr/>
        </p:nvSpPr>
        <p:spPr>
          <a:xfrm>
            <a:off x="1691640" y="2736811"/>
            <a:ext cx="54864" cy="28709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6" name="Shape 14"/>
          <p:cNvSpPr/>
          <p:nvPr/>
        </p:nvSpPr>
        <p:spPr>
          <a:xfrm>
            <a:off x="1805940" y="2711029"/>
            <a:ext cx="54864" cy="338662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7" name="Shape 15"/>
          <p:cNvSpPr/>
          <p:nvPr/>
        </p:nvSpPr>
        <p:spPr>
          <a:xfrm>
            <a:off x="1920240" y="2792633"/>
            <a:ext cx="54864" cy="175453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8" name="Shape 16"/>
          <p:cNvSpPr/>
          <p:nvPr/>
        </p:nvSpPr>
        <p:spPr>
          <a:xfrm>
            <a:off x="2034540" y="2785989"/>
            <a:ext cx="54864" cy="188743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19" name="Shape 17"/>
          <p:cNvSpPr/>
          <p:nvPr/>
        </p:nvSpPr>
        <p:spPr>
          <a:xfrm>
            <a:off x="2148840" y="2709413"/>
            <a:ext cx="54864" cy="341894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0" name="Shape 18"/>
          <p:cNvSpPr/>
          <p:nvPr/>
        </p:nvSpPr>
        <p:spPr>
          <a:xfrm>
            <a:off x="2263140" y="2741447"/>
            <a:ext cx="54864" cy="277826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1" name="Shape 19"/>
          <p:cNvSpPr/>
          <p:nvPr/>
        </p:nvSpPr>
        <p:spPr>
          <a:xfrm>
            <a:off x="2377440" y="2848009"/>
            <a:ext cx="54864" cy="64702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2" name="Shape 20"/>
          <p:cNvSpPr/>
          <p:nvPr/>
        </p:nvSpPr>
        <p:spPr>
          <a:xfrm>
            <a:off x="2491740" y="2735331"/>
            <a:ext cx="54864" cy="29005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3" name="Shape 21"/>
          <p:cNvSpPr/>
          <p:nvPr/>
        </p:nvSpPr>
        <p:spPr>
          <a:xfrm>
            <a:off x="2606040" y="2711648"/>
            <a:ext cx="54864" cy="337423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4" name="Shape 22"/>
          <p:cNvSpPr/>
          <p:nvPr/>
        </p:nvSpPr>
        <p:spPr>
          <a:xfrm>
            <a:off x="2720340" y="2794883"/>
            <a:ext cx="54864" cy="170953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5" name="Shape 23"/>
          <p:cNvSpPr/>
          <p:nvPr/>
        </p:nvSpPr>
        <p:spPr>
          <a:xfrm>
            <a:off x="2834640" y="2783811"/>
            <a:ext cx="54864" cy="19309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6" name="Shape 24"/>
          <p:cNvSpPr/>
          <p:nvPr/>
        </p:nvSpPr>
        <p:spPr>
          <a:xfrm>
            <a:off x="2948940" y="2708955"/>
            <a:ext cx="54864" cy="342809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7" name="Shape 25"/>
          <p:cNvSpPr/>
          <p:nvPr/>
        </p:nvSpPr>
        <p:spPr>
          <a:xfrm>
            <a:off x="3063240" y="2743056"/>
            <a:ext cx="54864" cy="274609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8" name="Shape 26"/>
          <p:cNvSpPr/>
          <p:nvPr/>
        </p:nvSpPr>
        <p:spPr>
          <a:xfrm>
            <a:off x="3177540" y="2845551"/>
            <a:ext cx="54864" cy="6961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29" name="Shape 27"/>
          <p:cNvSpPr/>
          <p:nvPr/>
        </p:nvSpPr>
        <p:spPr>
          <a:xfrm>
            <a:off x="3291840" y="2733884"/>
            <a:ext cx="54864" cy="292951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0" name="Shape 28"/>
          <p:cNvSpPr/>
          <p:nvPr/>
        </p:nvSpPr>
        <p:spPr>
          <a:xfrm>
            <a:off x="3406140" y="2712308"/>
            <a:ext cx="54864" cy="336105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1" name="Shape 29"/>
          <p:cNvSpPr/>
          <p:nvPr/>
        </p:nvSpPr>
        <p:spPr>
          <a:xfrm>
            <a:off x="3520440" y="2797150"/>
            <a:ext cx="54864" cy="166421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2" name="Shape 30"/>
          <p:cNvSpPr/>
          <p:nvPr/>
        </p:nvSpPr>
        <p:spPr>
          <a:xfrm>
            <a:off x="3634740" y="2781652"/>
            <a:ext cx="54864" cy="197415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3" name="Shape 31"/>
          <p:cNvSpPr/>
          <p:nvPr/>
        </p:nvSpPr>
        <p:spPr>
          <a:xfrm>
            <a:off x="3749040" y="2708538"/>
            <a:ext cx="54864" cy="343643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4" name="Shape 32"/>
          <p:cNvSpPr/>
          <p:nvPr/>
        </p:nvSpPr>
        <p:spPr>
          <a:xfrm>
            <a:off x="3863340" y="2744695"/>
            <a:ext cx="54864" cy="271329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5" name="Shape 33"/>
          <p:cNvSpPr/>
          <p:nvPr/>
        </p:nvSpPr>
        <p:spPr>
          <a:xfrm>
            <a:off x="3977640" y="2843095"/>
            <a:ext cx="54864" cy="7453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6" name="Shape 34"/>
          <p:cNvSpPr/>
          <p:nvPr/>
        </p:nvSpPr>
        <p:spPr>
          <a:xfrm>
            <a:off x="4091940" y="2732471"/>
            <a:ext cx="54864" cy="29577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7" name="Shape 35"/>
          <p:cNvSpPr/>
          <p:nvPr/>
        </p:nvSpPr>
        <p:spPr>
          <a:xfrm>
            <a:off x="4206240" y="2713006"/>
            <a:ext cx="54864" cy="334707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8" name="Shape 36"/>
          <p:cNvSpPr/>
          <p:nvPr/>
        </p:nvSpPr>
        <p:spPr>
          <a:xfrm>
            <a:off x="4320540" y="2799432"/>
            <a:ext cx="54864" cy="161857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39" name="Shape 37"/>
          <p:cNvSpPr/>
          <p:nvPr/>
        </p:nvSpPr>
        <p:spPr>
          <a:xfrm>
            <a:off x="4434840" y="2779514"/>
            <a:ext cx="54864" cy="201692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40" name="Shape 38"/>
          <p:cNvSpPr/>
          <p:nvPr/>
        </p:nvSpPr>
        <p:spPr>
          <a:xfrm>
            <a:off x="4549140" y="2708162"/>
            <a:ext cx="54864" cy="344396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41" name="Shape 39"/>
          <p:cNvSpPr/>
          <p:nvPr/>
        </p:nvSpPr>
        <p:spPr>
          <a:xfrm>
            <a:off x="4663440" y="2746366"/>
            <a:ext cx="54864" cy="267988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42" name="Shape 40"/>
          <p:cNvSpPr/>
          <p:nvPr/>
        </p:nvSpPr>
        <p:spPr>
          <a:xfrm>
            <a:off x="4777740" y="2840642"/>
            <a:ext cx="54864" cy="79436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43" name="Shape 41"/>
          <p:cNvSpPr/>
          <p:nvPr/>
        </p:nvSpPr>
        <p:spPr>
          <a:xfrm>
            <a:off x="4892040" y="2731092"/>
            <a:ext cx="54864" cy="298536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44" name="Shape 42"/>
          <p:cNvSpPr/>
          <p:nvPr/>
        </p:nvSpPr>
        <p:spPr>
          <a:xfrm>
            <a:off x="5006340" y="2713745"/>
            <a:ext cx="54864" cy="333230"/>
          </a:xfrm>
          <a:prstGeom prst="rect">
            <a:avLst/>
          </a:prstGeom>
          <a:solidFill>
            <a:srgbClr val="22D3EE"/>
          </a:solidFill>
          <a:ln/>
        </p:spPr>
      </p:sp>
      <p:sp>
        <p:nvSpPr>
          <p:cNvPr id="45" name="Shape 43"/>
          <p:cNvSpPr/>
          <p:nvPr/>
        </p:nvSpPr>
        <p:spPr>
          <a:xfrm>
            <a:off x="777240" y="3630168"/>
            <a:ext cx="54864" cy="5486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46" name="Shape 44"/>
          <p:cNvSpPr/>
          <p:nvPr/>
        </p:nvSpPr>
        <p:spPr>
          <a:xfrm>
            <a:off x="891540" y="3485993"/>
            <a:ext cx="54864" cy="34321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47" name="Shape 45"/>
          <p:cNvSpPr/>
          <p:nvPr/>
        </p:nvSpPr>
        <p:spPr>
          <a:xfrm>
            <a:off x="1005840" y="3581158"/>
            <a:ext cx="54864" cy="15288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48" name="Shape 46"/>
          <p:cNvSpPr/>
          <p:nvPr/>
        </p:nvSpPr>
        <p:spPr>
          <a:xfrm>
            <a:off x="1120140" y="3502653"/>
            <a:ext cx="54864" cy="30989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49" name="Shape 47"/>
          <p:cNvSpPr/>
          <p:nvPr/>
        </p:nvSpPr>
        <p:spPr>
          <a:xfrm>
            <a:off x="1234440" y="3537811"/>
            <a:ext cx="54864" cy="239578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0" name="Shape 48"/>
          <p:cNvSpPr/>
          <p:nvPr/>
        </p:nvSpPr>
        <p:spPr>
          <a:xfrm>
            <a:off x="1348740" y="3534048"/>
            <a:ext cx="54864" cy="24710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1" name="Shape 49"/>
          <p:cNvSpPr/>
          <p:nvPr/>
        </p:nvSpPr>
        <p:spPr>
          <a:xfrm>
            <a:off x="1463040" y="3505137"/>
            <a:ext cx="54864" cy="304926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2" name="Shape 50"/>
          <p:cNvSpPr/>
          <p:nvPr/>
        </p:nvSpPr>
        <p:spPr>
          <a:xfrm>
            <a:off x="1577340" y="3576551"/>
            <a:ext cx="54864" cy="162099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3" name="Shape 51"/>
          <p:cNvSpPr/>
          <p:nvPr/>
        </p:nvSpPr>
        <p:spPr>
          <a:xfrm>
            <a:off x="1691640" y="3486910"/>
            <a:ext cx="54864" cy="341379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4" name="Shape 52"/>
          <p:cNvSpPr/>
          <p:nvPr/>
        </p:nvSpPr>
        <p:spPr>
          <a:xfrm>
            <a:off x="1805940" y="3625249"/>
            <a:ext cx="54864" cy="64702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5" name="Shape 53"/>
          <p:cNvSpPr/>
          <p:nvPr/>
        </p:nvSpPr>
        <p:spPr>
          <a:xfrm>
            <a:off x="1920240" y="3485238"/>
            <a:ext cx="54864" cy="34472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6" name="Shape 54"/>
          <p:cNvSpPr/>
          <p:nvPr/>
        </p:nvSpPr>
        <p:spPr>
          <a:xfrm>
            <a:off x="2034540" y="3585821"/>
            <a:ext cx="54864" cy="143559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7" name="Shape 55"/>
          <p:cNvSpPr/>
          <p:nvPr/>
        </p:nvSpPr>
        <p:spPr>
          <a:xfrm>
            <a:off x="2148840" y="3500313"/>
            <a:ext cx="54864" cy="314573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8" name="Shape 56"/>
          <p:cNvSpPr/>
          <p:nvPr/>
        </p:nvSpPr>
        <p:spPr>
          <a:xfrm>
            <a:off x="2263140" y="3541679"/>
            <a:ext cx="54864" cy="231843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59" name="Shape 57"/>
          <p:cNvSpPr/>
          <p:nvPr/>
        </p:nvSpPr>
        <p:spPr>
          <a:xfrm>
            <a:off x="2377440" y="3530394"/>
            <a:ext cx="54864" cy="254412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0" name="Shape 58"/>
          <p:cNvSpPr/>
          <p:nvPr/>
        </p:nvSpPr>
        <p:spPr>
          <a:xfrm>
            <a:off x="2491740" y="3507762"/>
            <a:ext cx="54864" cy="299676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1" name="Shape 59"/>
          <p:cNvSpPr/>
          <p:nvPr/>
        </p:nvSpPr>
        <p:spPr>
          <a:xfrm>
            <a:off x="2606040" y="3572004"/>
            <a:ext cx="54864" cy="171192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2" name="Shape 60"/>
          <p:cNvSpPr/>
          <p:nvPr/>
        </p:nvSpPr>
        <p:spPr>
          <a:xfrm>
            <a:off x="2720340" y="3487990"/>
            <a:ext cx="54864" cy="33922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3" name="Shape 61"/>
          <p:cNvSpPr/>
          <p:nvPr/>
        </p:nvSpPr>
        <p:spPr>
          <a:xfrm>
            <a:off x="2834640" y="3620335"/>
            <a:ext cx="54864" cy="7453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4" name="Shape 62"/>
          <p:cNvSpPr/>
          <p:nvPr/>
        </p:nvSpPr>
        <p:spPr>
          <a:xfrm>
            <a:off x="2948940" y="3484647"/>
            <a:ext cx="54864" cy="345905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5" name="Shape 63"/>
          <p:cNvSpPr/>
          <p:nvPr/>
        </p:nvSpPr>
        <p:spPr>
          <a:xfrm>
            <a:off x="3063240" y="3590533"/>
            <a:ext cx="54864" cy="134133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6" name="Shape 64"/>
          <p:cNvSpPr/>
          <p:nvPr/>
        </p:nvSpPr>
        <p:spPr>
          <a:xfrm>
            <a:off x="3177540" y="3498121"/>
            <a:ext cx="54864" cy="318959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7" name="Shape 65"/>
          <p:cNvSpPr/>
          <p:nvPr/>
        </p:nvSpPr>
        <p:spPr>
          <a:xfrm>
            <a:off x="3291840" y="3545646"/>
            <a:ext cx="54864" cy="223908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8" name="Shape 66"/>
          <p:cNvSpPr/>
          <p:nvPr/>
        </p:nvSpPr>
        <p:spPr>
          <a:xfrm>
            <a:off x="3406140" y="3526853"/>
            <a:ext cx="54864" cy="261495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69" name="Shape 67"/>
          <p:cNvSpPr/>
          <p:nvPr/>
        </p:nvSpPr>
        <p:spPr>
          <a:xfrm>
            <a:off x="3520440" y="3510526"/>
            <a:ext cx="54864" cy="294149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0" name="Shape 68"/>
          <p:cNvSpPr/>
          <p:nvPr/>
        </p:nvSpPr>
        <p:spPr>
          <a:xfrm>
            <a:off x="3634740" y="3567523"/>
            <a:ext cx="54864" cy="18015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1" name="Shape 69"/>
          <p:cNvSpPr/>
          <p:nvPr/>
        </p:nvSpPr>
        <p:spPr>
          <a:xfrm>
            <a:off x="3749040" y="3489230"/>
            <a:ext cx="54864" cy="336739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2" name="Shape 70"/>
          <p:cNvSpPr/>
          <p:nvPr/>
        </p:nvSpPr>
        <p:spPr>
          <a:xfrm>
            <a:off x="3863340" y="3615433"/>
            <a:ext cx="54864" cy="84335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3" name="Shape 71"/>
          <p:cNvSpPr/>
          <p:nvPr/>
        </p:nvSpPr>
        <p:spPr>
          <a:xfrm>
            <a:off x="3977640" y="3484221"/>
            <a:ext cx="54864" cy="346757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4" name="Shape 72"/>
          <p:cNvSpPr/>
          <p:nvPr/>
        </p:nvSpPr>
        <p:spPr>
          <a:xfrm>
            <a:off x="4091940" y="3595291"/>
            <a:ext cx="54864" cy="124618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5" name="Shape 73"/>
          <p:cNvSpPr/>
          <p:nvPr/>
        </p:nvSpPr>
        <p:spPr>
          <a:xfrm>
            <a:off x="4206240" y="3496077"/>
            <a:ext cx="54864" cy="323046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6" name="Shape 74"/>
          <p:cNvSpPr/>
          <p:nvPr/>
        </p:nvSpPr>
        <p:spPr>
          <a:xfrm>
            <a:off x="4320540" y="3549709"/>
            <a:ext cx="54864" cy="215782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7" name="Shape 75"/>
          <p:cNvSpPr/>
          <p:nvPr/>
        </p:nvSpPr>
        <p:spPr>
          <a:xfrm>
            <a:off x="4434840" y="3523428"/>
            <a:ext cx="54864" cy="26834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8" name="Shape 76"/>
          <p:cNvSpPr/>
          <p:nvPr/>
        </p:nvSpPr>
        <p:spPr>
          <a:xfrm>
            <a:off x="4549140" y="3513424"/>
            <a:ext cx="54864" cy="288351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79" name="Shape 77"/>
          <p:cNvSpPr/>
          <p:nvPr/>
        </p:nvSpPr>
        <p:spPr>
          <a:xfrm>
            <a:off x="4663440" y="3563113"/>
            <a:ext cx="54864" cy="188974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80" name="Shape 78"/>
          <p:cNvSpPr/>
          <p:nvPr/>
        </p:nvSpPr>
        <p:spPr>
          <a:xfrm>
            <a:off x="4777740" y="3490630"/>
            <a:ext cx="54864" cy="333940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81" name="Shape 79"/>
          <p:cNvSpPr/>
          <p:nvPr/>
        </p:nvSpPr>
        <p:spPr>
          <a:xfrm>
            <a:off x="4892040" y="3610547"/>
            <a:ext cx="54864" cy="94106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82" name="Shape 80"/>
          <p:cNvSpPr/>
          <p:nvPr/>
        </p:nvSpPr>
        <p:spPr>
          <a:xfrm>
            <a:off x="5006340" y="3483960"/>
            <a:ext cx="54864" cy="347279"/>
          </a:xfrm>
          <a:prstGeom prst="rect">
            <a:avLst/>
          </a:prstGeom>
          <a:solidFill>
            <a:srgbClr val="34D399"/>
          </a:solidFill>
          <a:ln/>
        </p:spPr>
      </p:sp>
      <p:sp>
        <p:nvSpPr>
          <p:cNvPr id="83" name="Text 81"/>
          <p:cNvSpPr/>
          <p:nvPr/>
        </p:nvSpPr>
        <p:spPr>
          <a:xfrm>
            <a:off x="731520" y="253288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caller</a:t>
            </a:r>
            <a:endParaRPr lang="en-US" sz="850" dirty="0"/>
          </a:p>
        </p:txBody>
      </p:sp>
      <p:sp>
        <p:nvSpPr>
          <p:cNvPr id="84" name="Text 82"/>
          <p:cNvSpPr/>
          <p:nvPr/>
        </p:nvSpPr>
        <p:spPr>
          <a:xfrm>
            <a:off x="731520" y="3310128"/>
            <a:ext cx="914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callee</a:t>
            </a:r>
            <a:endParaRPr lang="en-US" sz="850" dirty="0"/>
          </a:p>
        </p:txBody>
      </p:sp>
      <p:pic>
        <p:nvPicPr>
          <p:cNvPr id="8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23560" y="2002536"/>
            <a:ext cx="274320" cy="274320"/>
          </a:xfrm>
          <a:prstGeom prst="rect">
            <a:avLst/>
          </a:prstGeom>
        </p:spPr>
      </p:pic>
      <p:sp>
        <p:nvSpPr>
          <p:cNvPr id="86" name="Text 83"/>
          <p:cNvSpPr/>
          <p:nvPr/>
        </p:nvSpPr>
        <p:spPr>
          <a:xfrm>
            <a:off x="6016752" y="1965960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Estéreo por canal</a:t>
            </a:r>
            <a:endParaRPr lang="en-US" sz="1250" dirty="0"/>
          </a:p>
        </p:txBody>
      </p:sp>
      <p:sp>
        <p:nvSpPr>
          <p:cNvPr id="87" name="Text 84"/>
          <p:cNvSpPr/>
          <p:nvPr/>
        </p:nvSpPr>
        <p:spPr>
          <a:xfrm>
            <a:off x="6016752" y="2240280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Aísla exactamente dónde se cayó el audio del callee, cruzando con jitter y RTCP.</a:t>
            </a:r>
            <a:endParaRPr lang="en-US" sz="1000" dirty="0"/>
          </a:p>
        </p:txBody>
      </p:sp>
      <p:pic>
        <p:nvPicPr>
          <p:cNvPr id="8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3560" y="2843784"/>
            <a:ext cx="274320" cy="274320"/>
          </a:xfrm>
          <a:prstGeom prst="rect">
            <a:avLst/>
          </a:prstGeom>
        </p:spPr>
      </p:pic>
      <p:sp>
        <p:nvSpPr>
          <p:cNvPr id="89" name="Text 85"/>
          <p:cNvSpPr/>
          <p:nvPr/>
        </p:nvSpPr>
        <p:spPr>
          <a:xfrm>
            <a:off x="6016752" y="2807208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Códecs G.711 / G.722</a:t>
            </a:r>
            <a:endParaRPr lang="en-US" sz="1250" dirty="0"/>
          </a:p>
        </p:txBody>
      </p:sp>
      <p:sp>
        <p:nvSpPr>
          <p:cNvPr id="90" name="Text 86"/>
          <p:cNvSpPr/>
          <p:nvPr/>
        </p:nvSpPr>
        <p:spPr>
          <a:xfrm>
            <a:off x="6016752" y="3081528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Reconstrucción desde RTP/SIPREC sin tocar el SBC ni el media plane.</a:t>
            </a:r>
            <a:endParaRPr lang="en-US" sz="1000" dirty="0"/>
          </a:p>
        </p:txBody>
      </p:sp>
      <p:pic>
        <p:nvPicPr>
          <p:cNvPr id="9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3560" y="3685032"/>
            <a:ext cx="274320" cy="274320"/>
          </a:xfrm>
          <a:prstGeom prst="rect">
            <a:avLst/>
          </a:prstGeom>
        </p:spPr>
      </p:pic>
      <p:sp>
        <p:nvSpPr>
          <p:cNvPr id="92" name="Text 87"/>
          <p:cNvSpPr/>
          <p:nvPr/>
        </p:nvSpPr>
        <p:spPr>
          <a:xfrm>
            <a:off x="6016752" y="3648456"/>
            <a:ext cx="2651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PCAP + WAV + CSV + JSON</a:t>
            </a:r>
            <a:endParaRPr lang="en-US" sz="1250" dirty="0"/>
          </a:p>
        </p:txBody>
      </p:sp>
      <p:sp>
        <p:nvSpPr>
          <p:cNvPr id="93" name="Text 88"/>
          <p:cNvSpPr/>
          <p:nvPr/>
        </p:nvSpPr>
        <p:spPr>
          <a:xfrm>
            <a:off x="6016752" y="3922776"/>
            <a:ext cx="2651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Exporta la evidencia completa por llamada para auditoría o disputa con el carrier.</a:t>
            </a:r>
            <a:endParaRPr lang="en-US" sz="1000" dirty="0"/>
          </a:p>
        </p:txBody>
      </p:sp>
      <p:sp>
        <p:nvSpPr>
          <p:cNvPr id="94" name="Text 89"/>
          <p:cNvSpPr/>
          <p:nvPr/>
        </p:nvSpPr>
        <p:spPr>
          <a:xfrm>
            <a:off x="502920" y="452628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HOMER OSS no reconstruye audio. </a:t>
            </a:r>
            <a:pPr indent="0" marL="0">
              <a:buNone/>
            </a:pPr>
            <a:r>
              <a:rPr lang="en-US" sz="12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 sí — esa es la diferencia entre suponer y demostrar.</a:t>
            </a:r>
            <a:endParaRPr lang="en-US" sz="1250" dirty="0"/>
          </a:p>
        </p:txBody>
      </p:sp>
      <p:sp>
        <p:nvSpPr>
          <p:cNvPr id="95" name="Text 90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96" name="Text 91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CUMPLIMIENTO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Diseñado para entornos PCI-DSS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02920" y="1207008"/>
            <a:ext cx="8138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Cuando tus clientes dictan números de tarjeta por teléfono, el RTP sensible se descarta en el origen: el audio de pago nunca viaja por la red ni llega a VoxyWatch.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502920" y="1920240"/>
            <a:ext cx="4069080" cy="1325880"/>
          </a:xfrm>
          <a:prstGeom prst="roundRect">
            <a:avLst>
              <a:gd name="adj" fmla="val 4138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4088" y="210312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097280" y="205740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Reducción de alcance estricta</a:t>
            </a:r>
            <a:endParaRPr lang="en-US" sz="1250" dirty="0"/>
          </a:p>
        </p:txBody>
      </p:sp>
      <p:sp>
        <p:nvSpPr>
          <p:cNvPr id="8" name="Text 5"/>
          <p:cNvSpPr/>
          <p:nvPr/>
        </p:nvSpPr>
        <p:spPr>
          <a:xfrm>
            <a:off x="704088" y="2423160"/>
            <a:ext cx="366674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 Probe descarta el RTP de la ventana de pago en el origen — el menor alcance PCI posible para tu despliegue.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800600" y="1920240"/>
            <a:ext cx="4069080" cy="1325880"/>
          </a:xfrm>
          <a:prstGeom prst="roundRect">
            <a:avLst>
              <a:gd name="adj" fmla="val 4138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1768" y="2103120"/>
            <a:ext cx="274320" cy="2743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5394960" y="205740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Hot-reload vía JSON</a:t>
            </a:r>
            <a:endParaRPr lang="en-US" sz="1250" dirty="0"/>
          </a:p>
        </p:txBody>
      </p:sp>
      <p:sp>
        <p:nvSpPr>
          <p:cNvPr id="12" name="Text 8"/>
          <p:cNvSpPr/>
          <p:nvPr/>
        </p:nvSpPr>
        <p:spPr>
          <a:xfrm>
            <a:off x="5001768" y="2423160"/>
            <a:ext cx="366674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Agrega o quita SSRCs en pci_suppress.json — se aplica en segundos, sin reinicio ni ventana de servicio.</a:t>
            </a:r>
            <a:endParaRPr lang="en-US" sz="1000" dirty="0"/>
          </a:p>
        </p:txBody>
      </p:sp>
      <p:sp>
        <p:nvSpPr>
          <p:cNvPr id="13" name="Shape 9"/>
          <p:cNvSpPr/>
          <p:nvPr/>
        </p:nvSpPr>
        <p:spPr>
          <a:xfrm>
            <a:off x="502920" y="3474720"/>
            <a:ext cx="4069080" cy="1325880"/>
          </a:xfrm>
          <a:prstGeom prst="roundRect">
            <a:avLst>
              <a:gd name="adj" fmla="val 4138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088" y="3657600"/>
            <a:ext cx="274320" cy="274320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1097280" y="361188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Defensa en profundidad</a:t>
            </a:r>
            <a:endParaRPr lang="en-US" sz="1250" dirty="0"/>
          </a:p>
        </p:txBody>
      </p:sp>
      <p:sp>
        <p:nvSpPr>
          <p:cNvPr id="16" name="Text 11"/>
          <p:cNvSpPr/>
          <p:nvPr/>
        </p:nvSpPr>
        <p:spPr>
          <a:xfrm>
            <a:off x="704088" y="3977640"/>
            <a:ext cx="366674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Supresión también del lado del portal: una entrada mal configurada en el Probe se atrapa en el servidor antes de almacenar.</a:t>
            </a:r>
            <a:endParaRPr lang="en-US" sz="1000" dirty="0"/>
          </a:p>
        </p:txBody>
      </p:sp>
      <p:sp>
        <p:nvSpPr>
          <p:cNvPr id="17" name="Shape 12"/>
          <p:cNvSpPr/>
          <p:nvPr/>
        </p:nvSpPr>
        <p:spPr>
          <a:xfrm>
            <a:off x="4800600" y="3474720"/>
            <a:ext cx="4069080" cy="1325880"/>
          </a:xfrm>
          <a:prstGeom prst="roundRect">
            <a:avLst>
              <a:gd name="adj" fmla="val 4138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pic>
        <p:nvPicPr>
          <p:cNvPr id="1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1768" y="3657600"/>
            <a:ext cx="274320" cy="274320"/>
          </a:xfrm>
          <a:prstGeom prst="rect">
            <a:avLst/>
          </a:prstGeom>
        </p:spPr>
      </p:pic>
      <p:sp>
        <p:nvSpPr>
          <p:cNvPr id="19" name="Text 13"/>
          <p:cNvSpPr/>
          <p:nvPr/>
        </p:nvSpPr>
        <p:spPr>
          <a:xfrm>
            <a:off x="5394960" y="361188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Amigable con tu CRM</a:t>
            </a:r>
            <a:endParaRPr lang="en-US" sz="1250" dirty="0"/>
          </a:p>
        </p:txBody>
      </p:sp>
      <p:sp>
        <p:nvSpPr>
          <p:cNvPr id="20" name="Text 14"/>
          <p:cNvSpPr/>
          <p:nvPr/>
        </p:nvSpPr>
        <p:spPr>
          <a:xfrm>
            <a:off x="5001768" y="3977640"/>
            <a:ext cx="366674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 contact center escribe la entrada SSRC al disparar 'pausa'; 'resume' la elimina. Sin infraestructura nueva.</a:t>
            </a:r>
            <a:endParaRPr lang="en-US" sz="1000" dirty="0"/>
          </a:p>
        </p:txBody>
      </p:sp>
      <p:sp>
        <p:nvSpPr>
          <p:cNvPr id="21" name="Text 15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22" name="Text 16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PARA QUIÉN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Diseñado para los equipos que operan redes de voz reales</a:t>
            </a:r>
            <a:endParaRPr lang="en-US" sz="2700" dirty="0"/>
          </a:p>
        </p:txBody>
      </p:sp>
      <p:sp>
        <p:nvSpPr>
          <p:cNvPr id="4" name="Shape 2"/>
          <p:cNvSpPr/>
          <p:nvPr/>
        </p:nvSpPr>
        <p:spPr>
          <a:xfrm>
            <a:off x="502920" y="1463040"/>
            <a:ext cx="4069080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04088" y="1664208"/>
            <a:ext cx="475488" cy="475488"/>
          </a:xfrm>
          <a:prstGeom prst="ellipse">
            <a:avLst/>
          </a:prstGeom>
          <a:solidFill>
            <a:srgbClr val="0D141D"/>
          </a:solidFill>
          <a:ln w="12700">
            <a:solidFill>
              <a:srgbClr val="0E7490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13816" y="1773936"/>
            <a:ext cx="256032" cy="25603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325880" y="1709928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Carriers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704088" y="2212848"/>
            <a:ext cx="3666744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 vista NOC sobre cada interconexión: ASR/NER por ruta, anomalías por troncal, picos de 5xx señalados al instante.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4828032" y="1463040"/>
            <a:ext cx="4069080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5029200" y="1664208"/>
            <a:ext cx="475488" cy="475488"/>
          </a:xfrm>
          <a:prstGeom prst="ellipse">
            <a:avLst/>
          </a:prstGeom>
          <a:solidFill>
            <a:srgbClr val="0D141D"/>
          </a:solidFill>
          <a:ln w="12700">
            <a:solidFill>
              <a:srgbClr val="0E7490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8928" y="1773936"/>
            <a:ext cx="256032" cy="256032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5650992" y="1709928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ITSPs</a:t>
            </a:r>
            <a:endParaRPr lang="en-US" sz="1500" dirty="0"/>
          </a:p>
        </p:txBody>
      </p:sp>
      <p:sp>
        <p:nvSpPr>
          <p:cNvPr id="13" name="Text 9"/>
          <p:cNvSpPr/>
          <p:nvPr/>
        </p:nvSpPr>
        <p:spPr>
          <a:xfrm>
            <a:off x="5029200" y="2212848"/>
            <a:ext cx="3666744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Visibilidad por cliente, calidad por destino, atribución de carrier por E.164 — y audio cuando hay que demostrar qué pasó en la línea.</a:t>
            </a:r>
            <a:endParaRPr lang="en-US" sz="1000" dirty="0"/>
          </a:p>
        </p:txBody>
      </p:sp>
      <p:sp>
        <p:nvSpPr>
          <p:cNvPr id="14" name="Shape 10"/>
          <p:cNvSpPr/>
          <p:nvPr/>
        </p:nvSpPr>
        <p:spPr>
          <a:xfrm>
            <a:off x="502920" y="3200400"/>
            <a:ext cx="4069080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704088" y="3401568"/>
            <a:ext cx="475488" cy="475488"/>
          </a:xfrm>
          <a:prstGeom prst="ellipse">
            <a:avLst/>
          </a:prstGeom>
          <a:solidFill>
            <a:srgbClr val="0D141D"/>
          </a:solidFill>
          <a:ln w="12700">
            <a:solidFill>
              <a:srgbClr val="0E7490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3816" y="3511296"/>
            <a:ext cx="256032" cy="256032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1325880" y="3447288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Proveedores UCaaS</a:t>
            </a:r>
            <a:endParaRPr lang="en-US" sz="1500" dirty="0"/>
          </a:p>
        </p:txBody>
      </p:sp>
      <p:sp>
        <p:nvSpPr>
          <p:cNvPr id="18" name="Text 13"/>
          <p:cNvSpPr/>
          <p:nvPr/>
        </p:nvSpPr>
        <p:spPr>
          <a:xfrm>
            <a:off x="704088" y="3950208"/>
            <a:ext cx="3666744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Calidad de voz auditable por tenant: MOS, jitter, pérdida, PDD. Detecta degradaciones antes de que el cliente escale.</a:t>
            </a:r>
            <a:endParaRPr lang="en-US" sz="1000" dirty="0"/>
          </a:p>
        </p:txBody>
      </p:sp>
      <p:sp>
        <p:nvSpPr>
          <p:cNvPr id="19" name="Shape 14"/>
          <p:cNvSpPr/>
          <p:nvPr/>
        </p:nvSpPr>
        <p:spPr>
          <a:xfrm>
            <a:off x="4828032" y="3200400"/>
            <a:ext cx="4069080" cy="1481328"/>
          </a:xfrm>
          <a:prstGeom prst="roundRect">
            <a:avLst>
              <a:gd name="adj" fmla="val 3704"/>
            </a:avLst>
          </a:prstGeom>
          <a:solidFill>
            <a:srgbClr val="121C28"/>
          </a:solidFill>
          <a:ln w="12700">
            <a:solidFill>
              <a:srgbClr val="1E2C3A"/>
            </a:solidFill>
            <a:prstDash val="solid"/>
          </a:ln>
          <a:effectLst>
            <a:outerShdw sx="100000" sy="100000" kx="0" ky="0" algn="bl" rotWithShape="0" blurRad="101600" dist="38100" dir="2700000">
              <a:srgbClr val="000000">
                <a:alpha val="35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5029200" y="3401568"/>
            <a:ext cx="475488" cy="475488"/>
          </a:xfrm>
          <a:prstGeom prst="ellipse">
            <a:avLst/>
          </a:prstGeom>
          <a:solidFill>
            <a:srgbClr val="0D141D"/>
          </a:solidFill>
          <a:ln w="12700">
            <a:solidFill>
              <a:srgbClr val="0E7490"/>
            </a:solidFill>
            <a:prstDash val="solid"/>
          </a:ln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8928" y="3511296"/>
            <a:ext cx="256032" cy="256032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5650992" y="3447288"/>
            <a:ext cx="3063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Integradores y MSPs</a:t>
            </a:r>
            <a:endParaRPr lang="en-US" sz="1500" dirty="0"/>
          </a:p>
        </p:txBody>
      </p:sp>
      <p:sp>
        <p:nvSpPr>
          <p:cNvPr id="23" name="Text 17"/>
          <p:cNvSpPr/>
          <p:nvPr/>
        </p:nvSpPr>
        <p:spPr>
          <a:xfrm>
            <a:off x="5029200" y="3950208"/>
            <a:ext cx="3666744" cy="6126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Diagnostica llamadas sin escalar al fabricante del SBC. Análisis cross-platform basado en evidencia.</a:t>
            </a:r>
            <a:endParaRPr lang="en-US" sz="1000" dirty="0"/>
          </a:p>
        </p:txBody>
      </p:sp>
      <p:sp>
        <p:nvSpPr>
          <p:cNvPr id="24" name="Text 18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25" name="Text 19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F1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292608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DÓNDE ENCAJA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02920" y="566928"/>
            <a:ext cx="81381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700" b="1" dirty="0">
                <a:solidFill>
                  <a:srgbClr val="F2F7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 frente a las alternativas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02920" y="11887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8FA3B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Construido para observabilidad NOC 24/7. Complementa — no reemplaza — herramientas de paquetes como Wireshark.</a:t>
            </a:r>
            <a:endParaRPr lang="en-US" sz="125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1627632"/>
          <a:ext cx="8138160" cy="914400"/>
        </p:xfrm>
        <a:graphic>
          <a:graphicData uri="http://schemas.openxmlformats.org/drawingml/2006/table">
            <a:tbl>
              <a:tblPr/>
              <a:tblGrid>
                <a:gridCol w="2834640"/>
                <a:gridCol w="1325880"/>
                <a:gridCol w="1325880"/>
                <a:gridCol w="1325880"/>
                <a:gridCol w="1325880"/>
              </a:tblGrid>
              <a:tr h="31089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22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2D3E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VoxyWatch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22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HOMER OSS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22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Dashboards SBC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22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Wireshark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222F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Self-hosted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2D3E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4D39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4D39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HEP v1 / v2 / v3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2D3E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4D39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5B8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~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5B8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~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MOS modelo E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2D3E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4D39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5B8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~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Reconstrucción de audio SIPREC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2D3E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5B8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~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Copiloto IA integrado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2D3E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Baselines y anomalías por troncal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2D3E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5B8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~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Instalación de un binario (60 s)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2D3EE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4D39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</a:tr>
              <a:tr h="310896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dirty="0">
                          <a:solidFill>
                            <a:srgbClr val="F2F7FA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Inspección forense de paquetes</a:t>
                      </a:r>
                      <a:endParaRPr lang="en-US" sz="105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5B8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~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5B83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~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A6B7D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—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34D399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✓</a:t>
                      </a:r>
                      <a:endParaRPr lang="en-US" sz="11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1E2C3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21C28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502920" y="4617720"/>
            <a:ext cx="8138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Sí, Wireshark gana en forense profundo — y está bien: VoxyWatch exporta el PCAP por llamada para que lo abras ahí.</a:t>
            </a:r>
            <a:endParaRPr lang="en-US" sz="1050" dirty="0"/>
          </a:p>
        </p:txBody>
      </p:sp>
      <p:sp>
        <p:nvSpPr>
          <p:cNvPr id="7" name="Text 4"/>
          <p:cNvSpPr/>
          <p:nvPr/>
        </p:nvSpPr>
        <p:spPr>
          <a:xfrm>
            <a:off x="502920" y="4796028"/>
            <a:ext cx="5486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D3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VoxyWatch</a:t>
            </a:r>
            <a:pPr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voxywatch.com  ·  100% self-hosted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8366760" y="4796028"/>
            <a:ext cx="274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A6B7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VoxyWatch — Observabilidad SIP para equipos de telecomunicaciones</dc:title>
  <dc:subject>PptxGenJS Presentation</dc:subject>
  <dc:creator>VoxyWatch</dc:creator>
  <cp:lastModifiedBy>VoxyWatch</cp:lastModifiedBy>
  <cp:revision>1</cp:revision>
  <dcterms:created xsi:type="dcterms:W3CDTF">2026-06-12T23:35:56Z</dcterms:created>
  <dcterms:modified xsi:type="dcterms:W3CDTF">2026-06-12T23:35:56Z</dcterms:modified>
</cp:coreProperties>
</file>