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Opening: VoxyWatch turns the SIP signaling your SBC already emits into actionable diagnosis for the NOC. One platform, on your hardware, no cloud.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cases published on the site. If there's a live demo, this is the script: failed → ladder → 486 in under 5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Closes security/compliance objections: zero-egress by design. The free tier is the risk-free proof: install today, no card, every feature.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Anchors: regular price struck through vs launch. The early-adopter rate lock is the legitimate urgency driver. Telco is always quoted — never a fixed price on a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Dual CTA: technical (install free today) and commercial (contact for Telco). Mention the partner program if the audience is an integrator/MSP.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Core pain: the NOC operates blind between the SBC and the carrier. The cost isn't just downtime — it's senior engineering time and credibility with the customer.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One-minute pitch. The capture→attribute→learn→explain flow is the structural argument of the demo.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Architectural differentiator: HEP-native = receiving SIP already decrypted from the SBC, vs passive sniffing (VoIPmonitor) which requires SPAN and fighting TLS/SRTP.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pricing message: every feature is included in every tier. What scales is capacity and support — never feature gating.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closes ITSPs: audio = evidence for disputes with carriers and customers. HOMER OSS doesn't offer it; HEPIC charges far more for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Exact language: 'built for PCI-DSS environments'. NEVER say 'PCI certified'. It's scope reduction, not certification.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Tailor the demo to the segment: carriers → interconnects and 5xx; ITSPs → disputes with audio evidence; UCaaS → per-tenant quality; MSPs → vendor independence.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Honest comparison: acknowledging Wireshark's forensic strength builds technical credibility. The argument: VoxyWatch is the 24/7 layer; Wireshark is the occasional scalpel.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35040" y="914400"/>
            <a:ext cx="0" cy="3291840"/>
          </a:xfrm>
          <a:prstGeom prst="line">
            <a:avLst/>
          </a:prstGeom>
          <a:noFill/>
          <a:ln w="19050">
            <a:solidFill>
              <a:srgbClr val="1E2C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03920" y="914400"/>
            <a:ext cx="0" cy="3291840"/>
          </a:xfrm>
          <a:prstGeom prst="line">
            <a:avLst/>
          </a:prstGeom>
          <a:noFill/>
          <a:ln w="19050">
            <a:solidFill>
              <a:srgbClr val="1E2C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035040" y="1344168"/>
            <a:ext cx="2468880" cy="0"/>
          </a:xfrm>
          <a:prstGeom prst="line">
            <a:avLst/>
          </a:prstGeom>
          <a:noFill/>
          <a:ln w="15875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5" name="Text 3"/>
          <p:cNvSpPr/>
          <p:nvPr/>
        </p:nvSpPr>
        <p:spPr>
          <a:xfrm>
            <a:off x="6035040" y="106984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INVITE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035040" y="2075688"/>
            <a:ext cx="2468880" cy="0"/>
          </a:xfrm>
          <a:prstGeom prst="line">
            <a:avLst/>
          </a:prstGeom>
          <a:noFill/>
          <a:ln w="15875">
            <a:solidFill>
              <a:srgbClr val="5A6B7D"/>
            </a:solidFill>
            <a:prstDash val="solid"/>
            <a:tailEnd type="triangle"/>
          </a:ln>
        </p:spPr>
      </p:sp>
      <p:sp>
        <p:nvSpPr>
          <p:cNvPr id="7" name="Text 5"/>
          <p:cNvSpPr/>
          <p:nvPr/>
        </p:nvSpPr>
        <p:spPr>
          <a:xfrm>
            <a:off x="6035040" y="180136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6B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180 Ringing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035040" y="2807208"/>
            <a:ext cx="2468880" cy="0"/>
          </a:xfrm>
          <a:prstGeom prst="line">
            <a:avLst/>
          </a:prstGeom>
          <a:noFill/>
          <a:ln w="15875">
            <a:solidFill>
              <a:srgbClr val="34D399"/>
            </a:solidFill>
            <a:prstDash val="solid"/>
            <a:tailEnd type="triangle"/>
          </a:ln>
        </p:spPr>
      </p:sp>
      <p:sp>
        <p:nvSpPr>
          <p:cNvPr id="9" name="Text 7"/>
          <p:cNvSpPr/>
          <p:nvPr/>
        </p:nvSpPr>
        <p:spPr>
          <a:xfrm>
            <a:off x="6035040" y="253288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200 OK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035040" y="3538728"/>
            <a:ext cx="2468880" cy="0"/>
          </a:xfrm>
          <a:prstGeom prst="line">
            <a:avLst/>
          </a:prstGeom>
          <a:noFill/>
          <a:ln w="15875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11" name="Text 9"/>
          <p:cNvSpPr/>
          <p:nvPr/>
        </p:nvSpPr>
        <p:spPr>
          <a:xfrm>
            <a:off x="6035040" y="32644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ACK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52160" y="406908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6B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MOS 4.4 · live_capture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96012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· SIPREC · HEP · 100% SELF-HOSTED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1280160"/>
            <a:ext cx="5303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endParaRPr lang="en-US" sz="5400" dirty="0"/>
          </a:p>
        </p:txBody>
      </p:sp>
      <p:sp>
        <p:nvSpPr>
          <p:cNvPr id="15" name="Text 13"/>
          <p:cNvSpPr/>
          <p:nvPr/>
        </p:nvSpPr>
        <p:spPr>
          <a:xfrm>
            <a:off x="548640" y="2240280"/>
            <a:ext cx="5120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observability built for telecom teams.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548640" y="3108960"/>
            <a:ext cx="5029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 anomalies per trunk, understand SIP issues, and accelerate incident analysis — with AI applied to telecommunications, on your own server.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44348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presentation · 2026 · voxywatch.com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theory to diagnosis in minutes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2679192" cy="2606040"/>
          </a:xfrm>
          <a:prstGeom prst="roundRect">
            <a:avLst>
              <a:gd name="adj" fmla="val 210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04088" y="1627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51760" y="1700784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04088" y="2212848"/>
            <a:ext cx="2276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Debug a carrier interconnect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704088" y="2798064"/>
            <a:ext cx="227685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 by status = failed, open any call, and the SIP diagram shows INVITE → 100 → 486. Root cause confirmed in under 5 minutes.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364992" y="1463040"/>
            <a:ext cx="2679192" cy="2606040"/>
          </a:xfrm>
          <a:prstGeom prst="roundRect">
            <a:avLst>
              <a:gd name="adj" fmla="val 210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3566160" y="1627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0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32" y="1700784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66160" y="2212848"/>
            <a:ext cx="2276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SIPREC recordings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3566160" y="2798064"/>
            <a:ext cx="227685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Reconstruct the audio, listen per channel and cross-check jitter with RTCP to pinpoint exactly where the callee audio dropped.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227064" y="1463040"/>
            <a:ext cx="2679192" cy="2606040"/>
          </a:xfrm>
          <a:prstGeom prst="roundRect">
            <a:avLst>
              <a:gd name="adj" fmla="val 210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6428232" y="1627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0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5904" y="1700784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28232" y="2212848"/>
            <a:ext cx="2276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a new SBC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6428232" y="2798064"/>
            <a:ext cx="227685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test calls and confirm they appear with correct numbers, high MOS and clean diagrams — before going live.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502920" y="43434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 time per incident: </a:t>
            </a:r>
            <a:pPr indent="0" marL="0">
              <a:buNone/>
            </a:pPr>
            <a:r>
              <a:rPr lang="en-US" sz="12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hours with Wireshark + grep, to minutes with cited evidence.</a:t>
            </a:r>
            <a:endParaRPr lang="en-US" sz="1250" dirty="0"/>
          </a:p>
        </p:txBody>
      </p:sp>
      <p:sp>
        <p:nvSpPr>
          <p:cNvPr id="20" name="Text 15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 &amp; DEPLOYMENT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self-hosted. Installed in 60 seconds.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536192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49047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data never leaves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85800" y="1828800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cloud, no telemetry, no call-home. The only optional egress is the AI copilot — with YOUR API key, to YOUR provider.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773168" y="1371600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6048" y="1536192"/>
            <a:ext cx="256032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321808" y="149047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Offline licensing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4956048" y="1828800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RSA-signed keys bound to your hardware. Validates without Internet. No dependency on our servers, ever.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502920" y="2779776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944368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51560" y="2898648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Signed, verified packages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85800" y="3236976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.deb/.rpm releases signed with GPG + SHA-256. JWT, RBAC, SSO via OIDC (Google, Microsoft, Okta, Keycloak, Auth0).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4773168" y="2779776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2944368"/>
            <a:ext cx="256032" cy="25603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321808" y="2898648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Genuinely lightweight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4956048" y="3236976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Runs comfortably on a modest server. Lifetime free tier: 50 concurrent calls, every feature, no card.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502920" y="4069080"/>
            <a:ext cx="8339328" cy="658368"/>
          </a:xfrm>
          <a:prstGeom prst="roundRect">
            <a:avLst>
              <a:gd name="adj" fmla="val 6944"/>
            </a:avLst>
          </a:prstGeom>
          <a:solidFill>
            <a:srgbClr val="060A0F"/>
          </a:solidFill>
          <a:ln w="12700">
            <a:solidFill>
              <a:srgbClr val="0E749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4261104"/>
            <a:ext cx="27432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97280" y="4160520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curl -fsSL https://raw.githubusercontent.com/VoxyWatch/publish/main/install.sh | sudo bash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4" name="Text 17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pricing, per server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3385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B8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Launch pricing: subscribe today and keep this rate for as long as your subscription stays active.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67512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67512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67512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forever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7512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50 concurrent calls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1,000 CDRs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features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Community support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642616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807208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month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807208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$399  </a:t>
            </a:r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$199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807208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$199/mo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807208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5,000 concurrent calls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CDRs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features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Ticket support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82312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6222F"/>
          </a:solidFill>
          <a:ln w="19050">
            <a:solidFill>
              <a:srgbClr val="22D3EE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82312" y="1609344"/>
            <a:ext cx="19933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spc="2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POPULAR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946904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year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46904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$3,990  </a:t>
            </a:r>
            <a:pPr indent="0" marL="0">
              <a:buNone/>
            </a:pPr>
            <a:r>
              <a:rPr lang="en-US" sz="2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$1,990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46904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$166/mo · 2 months free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946904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5,000 concurrent calls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CDRs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features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Ticket support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922008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086600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years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086600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$7,160  </a:t>
            </a:r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$3,580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86600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$149/mo · 6 months free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086600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5,000 concurrent calls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CDRs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features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Ticket support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02920" y="443484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months: </a:t>
            </a:r>
            <a:pPr indent="0" marL="0">
              <a:buNone/>
            </a:pPr>
            <a:r>
              <a:rPr lang="en-US" sz="105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$2,199 </a:t>
            </a:r>
            <a:pPr indent="0" marL="0">
              <a:buNone/>
            </a:pPr>
            <a:r>
              <a:rPr lang="en-US" sz="10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$1,099</a:t>
            </a:r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Telco / Enterprise (&gt;5,000 lines): quoted, invoice/PO billing and SLA → contact@voxywatch.com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02920" y="469087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features in every plan · Per-server license (hardware-bound) · Secure payment via Paddle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TODAY — FREE, NO CARD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23444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seeing your calls today.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cloud. No SaaS. No card. Deploy VoxyWatch on your own server and get carrier-grade SIP visibility in 60 seconds.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2679192" cy="1143000"/>
          </a:xfrm>
          <a:prstGeom prst="roundRect">
            <a:avLst>
              <a:gd name="adj" fmla="val 48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13232" y="2907792"/>
            <a:ext cx="384048" cy="384048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07008" y="2926080"/>
            <a:ext cx="1856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the free tier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13232" y="3346704"/>
            <a:ext cx="23500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command line. 60 seconds. Every feature included.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410712" y="2743200"/>
            <a:ext cx="2679192" cy="1143000"/>
          </a:xfrm>
          <a:prstGeom prst="roundRect">
            <a:avLst>
              <a:gd name="adj" fmla="val 48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575304" y="2907792"/>
            <a:ext cx="384048" cy="384048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12" name="Text 10"/>
          <p:cNvSpPr/>
          <p:nvPr/>
        </p:nvSpPr>
        <p:spPr>
          <a:xfrm>
            <a:off x="3575304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069080" y="2926080"/>
            <a:ext cx="1856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your SBC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3575304" y="3346704"/>
            <a:ext cx="23500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your SBC's HEP to VoxyWatch — per-model guide in the wiki.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272784" y="2743200"/>
            <a:ext cx="2679192" cy="1143000"/>
          </a:xfrm>
          <a:prstGeom prst="roundRect">
            <a:avLst>
              <a:gd name="adj" fmla="val 48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37376" y="2907792"/>
            <a:ext cx="384048" cy="384048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17" name="Text 15"/>
          <p:cNvSpPr/>
          <p:nvPr/>
        </p:nvSpPr>
        <p:spPr>
          <a:xfrm>
            <a:off x="6437376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931152" y="2926080"/>
            <a:ext cx="1856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your voice network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437376" y="3346704"/>
            <a:ext cx="23500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Trunks, baselines, anomalies and audio — from the first minute.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48640" y="4114800"/>
            <a:ext cx="8229600" cy="566928"/>
          </a:xfrm>
          <a:prstGeom prst="roundRect">
            <a:avLst>
              <a:gd name="adj" fmla="val 8065"/>
            </a:avLst>
          </a:prstGeom>
          <a:solidFill>
            <a:srgbClr val="060A0F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4114800"/>
            <a:ext cx="7772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curl -fsSL https://raw.githubusercontent.com/VoxyWatch/publish/main/install.sh | sudo bash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voxywatch.com</a:t>
            </a:r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sales: contact@voxywatch.com  ·  support: support@voxywatch.com  ·  partners: partners@voxywatch.com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customer detects the failure before your NOC does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1618488"/>
            <a:ext cx="292608" cy="29260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24712" y="1572768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customer calls first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04088" y="1965960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trunk silently degrades ASR from 90% to 70%. Global thresholds never see it. The ticket comes from the customer, not from monitoring.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4846320" y="141732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7488" y="1618488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68112" y="1572768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per incident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5047488" y="1965960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Wireshark, grep on the SBC, manual captures and correlation by hand. Every incident burns hours of a senior engineer's time.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502920" y="3172968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" y="3374136"/>
            <a:ext cx="292608" cy="29260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24712" y="332841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Escalating to the vendor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704088" y="3721608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your own evidence, diagnosis ends in a ticket with the SBC vendor: days of waiting and zero control.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4846320" y="3172968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7488" y="3374136"/>
            <a:ext cx="292608" cy="29260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68112" y="332841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inter-carrier visibility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5047488" y="3721608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carrier is degrading? Which destination is failing? Without per-trunk and per-country attribution, it's all opinion, not evidence.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1" name="Text 15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a SIP packet to the action your NOC needs to take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 captures, attributes, learns and explains — all in one self-hosted binary that installs in 60 seconds.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04088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8388" y="221742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4088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04088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HEP from your SBC — no TAPs, no SPAN, no touching the network.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404872" y="2816352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2642616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843784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084" y="2217420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843784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ATTRIBUTE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2843784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call mapped to its carrier (IP/CIDR) and destination country (E.164, 197 codes).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4544568" y="2816352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7" name="Shape 13"/>
          <p:cNvSpPr/>
          <p:nvPr/>
        </p:nvSpPr>
        <p:spPr>
          <a:xfrm>
            <a:off x="4782312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983480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780" y="2217420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983480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4983480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Per-trunk auto-baselines: each trunk learns its own normal (mean ± σ per hour).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6684264" y="2816352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18"/>
          <p:cNvSpPr/>
          <p:nvPr/>
        </p:nvSpPr>
        <p:spPr>
          <a:xfrm>
            <a:off x="6922008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7123176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7476" y="2217420"/>
            <a:ext cx="274320" cy="27432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123176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7123176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copilot: probable cause + NOC action. Assists, never executes.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502920" y="4370832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result: </a:t>
            </a:r>
            <a:pPr indent="0" marL="0">
              <a:buNone/>
            </a:pPr>
            <a:r>
              <a:rPr lang="en-US" sz="13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NOC knows which trunk, what cause, and what to do — before the customer calls.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HEP-native architecture: no TAPs, no SPAN, no risk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691640"/>
            <a:ext cx="2286000" cy="1371600"/>
          </a:xfrm>
          <a:prstGeom prst="roundRect">
            <a:avLst>
              <a:gd name="adj" fmla="val 40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892808"/>
            <a:ext cx="310896" cy="31089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18745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SBC / Proxy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68680" y="2258568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Asterisk · Kamailio · FreeSWITCH · AudioCodes · Ribbon · Oracle ACME · Cisco CUBE…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3017520" y="2377440"/>
            <a:ext cx="1371600" cy="0"/>
          </a:xfrm>
          <a:prstGeom prst="line">
            <a:avLst/>
          </a:prstGeom>
          <a:noFill/>
          <a:ln w="31750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9" name="Text 6"/>
          <p:cNvSpPr/>
          <p:nvPr/>
        </p:nvSpPr>
        <p:spPr>
          <a:xfrm>
            <a:off x="2971800" y="196596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HEP v1/v2/v3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971800" y="245059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already decrypted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UDP + TCP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4480560" y="1463040"/>
            <a:ext cx="2377440" cy="1828800"/>
          </a:xfrm>
          <a:prstGeom prst="roundRect">
            <a:avLst>
              <a:gd name="adj" fmla="val 3000"/>
            </a:avLst>
          </a:prstGeom>
          <a:solidFill>
            <a:srgbClr val="16222F"/>
          </a:solidFill>
          <a:ln w="19050">
            <a:solidFill>
              <a:srgbClr val="0E749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160" y="1673352"/>
            <a:ext cx="310896" cy="31089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20640" y="16459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709160" y="2039112"/>
            <a:ext cx="2057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flows + per-call ladder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Stereo SIPREC audio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Baselines + anomalies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copilot · SNMP · API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949440" y="2377440"/>
            <a:ext cx="914400" cy="0"/>
          </a:xfrm>
          <a:prstGeom prst="line">
            <a:avLst/>
          </a:prstGeom>
          <a:noFill/>
          <a:ln w="31750">
            <a:solidFill>
              <a:srgbClr val="34D399"/>
            </a:solidFill>
            <a:prstDash val="solid"/>
            <a:tailEnd type="triangle"/>
          </a:ln>
        </p:spPr>
      </p:sp>
      <p:sp>
        <p:nvSpPr>
          <p:cNvPr id="16" name="Shape 12"/>
          <p:cNvSpPr/>
          <p:nvPr/>
        </p:nvSpPr>
        <p:spPr>
          <a:xfrm>
            <a:off x="7909560" y="1828800"/>
            <a:ext cx="914400" cy="1097280"/>
          </a:xfrm>
          <a:prstGeom prst="roundRect">
            <a:avLst>
              <a:gd name="adj" fmla="val 60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2168" y="2039112"/>
            <a:ext cx="329184" cy="32918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909560" y="24414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NOC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502920" y="3657600"/>
            <a:ext cx="2679192" cy="1005840"/>
          </a:xfrm>
          <a:prstGeom prst="roundRect">
            <a:avLst>
              <a:gd name="adj" fmla="val 545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sp>
        <p:nvSpPr>
          <p:cNvPr id="20" name="Text 15"/>
          <p:cNvSpPr/>
          <p:nvPr/>
        </p:nvSpPr>
        <p:spPr>
          <a:xfrm>
            <a:off x="667512" y="3767328"/>
            <a:ext cx="2350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extra hardware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667512" y="4059936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SBC sends the signaling it already has, decrypted, via HEP. You never touch the media plane.</a:t>
            </a:r>
            <a:endParaRPr lang="en-US" sz="950" dirty="0"/>
          </a:p>
        </p:txBody>
      </p:sp>
      <p:sp>
        <p:nvSpPr>
          <p:cNvPr id="22" name="Shape 17"/>
          <p:cNvSpPr/>
          <p:nvPr/>
        </p:nvSpPr>
        <p:spPr>
          <a:xfrm>
            <a:off x="3364992" y="3657600"/>
            <a:ext cx="2679192" cy="1005840"/>
          </a:xfrm>
          <a:prstGeom prst="roundRect">
            <a:avLst>
              <a:gd name="adj" fmla="val 545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3529584" y="3767328"/>
            <a:ext cx="2350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 can't speak HEP?</a:t>
            </a:r>
            <a:endParaRPr lang="en-US" sz="1150" dirty="0"/>
          </a:p>
        </p:txBody>
      </p:sp>
      <p:sp>
        <p:nvSpPr>
          <p:cNvPr id="24" name="Text 19"/>
          <p:cNvSpPr/>
          <p:nvPr/>
        </p:nvSpPr>
        <p:spPr>
          <a:xfrm>
            <a:off x="3529584" y="4059936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voxywatch-probe (Go + libpcap, amd64/arm64) or a HEPlify sidecar solves it.</a:t>
            </a:r>
            <a:endParaRPr lang="en-US" sz="950" dirty="0"/>
          </a:p>
        </p:txBody>
      </p:sp>
      <p:sp>
        <p:nvSpPr>
          <p:cNvPr id="25" name="Shape 20"/>
          <p:cNvSpPr/>
          <p:nvPr/>
        </p:nvSpPr>
        <p:spPr>
          <a:xfrm>
            <a:off x="6227064" y="3657600"/>
            <a:ext cx="2679192" cy="1005840"/>
          </a:xfrm>
          <a:prstGeom prst="roundRect">
            <a:avLst>
              <a:gd name="adj" fmla="val 545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6391656" y="3767328"/>
            <a:ext cx="2350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with 15+ SBCs</a:t>
            </a:r>
            <a:endParaRPr lang="en-US" sz="1150" dirty="0"/>
          </a:p>
        </p:txBody>
      </p:sp>
      <p:sp>
        <p:nvSpPr>
          <p:cNvPr id="27" name="Text 22"/>
          <p:cNvSpPr/>
          <p:nvPr/>
        </p:nvSpPr>
        <p:spPr>
          <a:xfrm>
            <a:off x="6391656" y="4059936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HEPv3 sender works instantly; the wiki has the exact guide per model.</a:t>
            </a:r>
            <a:endParaRPr lang="en-US" sz="950" dirty="0"/>
          </a:p>
        </p:txBody>
      </p:sp>
      <p:sp>
        <p:nvSpPr>
          <p:cNvPr id="28" name="Text 23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9" name="Text 24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CAPABILITIES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your NOC needs, in a single platform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0020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69848" y="1545336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Universal multi-source capture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685800" y="2130552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HEP v1/v2/v3 (UDP/TCP) from every major SBC + our own probe for the rest.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3364992" y="1417320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872" y="160020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931920" y="1545336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Carrier &amp; country intelligence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3547872" y="2130552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attribution by IP/CIDR and destination country (E.164 engine, 197 codes). ONNET flagged separately.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6227064" y="1417320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944" y="160020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793992" y="1545336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Per-trunk auto-baselines</a:t>
            </a:r>
            <a:endParaRPr lang="en-US" sz="1150" dirty="0"/>
          </a:p>
        </p:txBody>
      </p:sp>
      <p:sp>
        <p:nvSpPr>
          <p:cNvPr id="15" name="Text 10"/>
          <p:cNvSpPr/>
          <p:nvPr/>
        </p:nvSpPr>
        <p:spPr>
          <a:xfrm>
            <a:off x="6409944" y="2130552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trunk learns its own normal. Catches the silent drifts global thresholds miss.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502920" y="3081528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264408"/>
            <a:ext cx="274320" cy="27432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69848" y="3209544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NOC AI copilot (BYOK)</a:t>
            </a:r>
            <a:endParaRPr lang="en-US" sz="1150" dirty="0"/>
          </a:p>
        </p:txBody>
      </p:sp>
      <p:sp>
        <p:nvSpPr>
          <p:cNvPr id="19" name="Text 13"/>
          <p:cNvSpPr/>
          <p:nvPr/>
        </p:nvSpPr>
        <p:spPr>
          <a:xfrm>
            <a:off x="685800" y="3794760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Probable cause + suggested action with your own API key (OpenAI, Anthropic, Gemini, OpenRouter).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3364992" y="3081528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7872" y="3264408"/>
            <a:ext cx="27432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931920" y="3209544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Embedded SNMP + REST API</a:t>
            </a:r>
            <a:endParaRPr lang="en-US" sz="1150" dirty="0"/>
          </a:p>
        </p:txBody>
      </p:sp>
      <p:sp>
        <p:nvSpPr>
          <p:cNvPr id="23" name="Text 16"/>
          <p:cNvSpPr/>
          <p:nvPr/>
        </p:nvSpPr>
        <p:spPr>
          <a:xfrm>
            <a:off x="3547872" y="3794760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v2c/v3 agent, 30+ OIDs, traps, downloadable MIB. Plugs into PRTG, Zabbix, Nagios. Read-only /v1 API.</a:t>
            </a:r>
            <a:endParaRPr lang="en-US" sz="950" dirty="0"/>
          </a:p>
        </p:txBody>
      </p:sp>
      <p:sp>
        <p:nvSpPr>
          <p:cNvPr id="24" name="Shape 17"/>
          <p:cNvSpPr/>
          <p:nvPr/>
        </p:nvSpPr>
        <p:spPr>
          <a:xfrm>
            <a:off x="6227064" y="3081528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944" y="3264408"/>
            <a:ext cx="274320" cy="27432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793992" y="3209544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SIPREC audio + SIP ladder</a:t>
            </a:r>
            <a:endParaRPr lang="en-US" sz="1150" dirty="0"/>
          </a:p>
        </p:txBody>
      </p:sp>
      <p:sp>
        <p:nvSpPr>
          <p:cNvPr id="27" name="Text 19"/>
          <p:cNvSpPr/>
          <p:nvPr/>
        </p:nvSpPr>
        <p:spPr>
          <a:xfrm>
            <a:off x="6409944" y="3794760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Stereo reconstruction playable in the browser, ladder diagram and per-call PCAP.</a:t>
            </a:r>
            <a:endParaRPr lang="en-US" sz="950" dirty="0"/>
          </a:p>
        </p:txBody>
      </p:sp>
      <p:sp>
        <p:nvSpPr>
          <p:cNvPr id="28" name="Text 20"/>
          <p:cNvSpPr/>
          <p:nvPr/>
        </p:nvSpPr>
        <p:spPr>
          <a:xfrm>
            <a:off x="502920" y="45720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metrics: </a:t>
            </a:r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ASR · NER · ACD · MOS (E-model) · PDD · jitter · packet loss — per trunk and destination, in real time.</a:t>
            </a:r>
            <a:endParaRPr lang="en-US" sz="1050" dirty="0"/>
          </a:p>
        </p:txBody>
      </p:sp>
      <p:sp>
        <p:nvSpPr>
          <p:cNvPr id="29" name="Text 21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30" name="Text 22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DIFFERENTIATOR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Hear the evidence: reconstructed SIPREC audio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 customer says “I couldn't hear anything”, your NOC plays back the call — caller and callee on separate channels, right in the browser.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1965960"/>
            <a:ext cx="4846320" cy="2286000"/>
          </a:xfrm>
          <a:prstGeom prst="roundRect">
            <a:avLst>
              <a:gd name="adj" fmla="val 24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21031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call_a3f9 · G.711 · stereo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77240" y="2852928"/>
            <a:ext cx="54864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8" name="Shape 6"/>
          <p:cNvSpPr/>
          <p:nvPr/>
        </p:nvSpPr>
        <p:spPr>
          <a:xfrm>
            <a:off x="891540" y="2738324"/>
            <a:ext cx="54864" cy="28407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9" name="Shape 7"/>
          <p:cNvSpPr/>
          <p:nvPr/>
        </p:nvSpPr>
        <p:spPr>
          <a:xfrm>
            <a:off x="1005840" y="2710450"/>
            <a:ext cx="54864" cy="3398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0" name="Shape 8"/>
          <p:cNvSpPr/>
          <p:nvPr/>
        </p:nvSpPr>
        <p:spPr>
          <a:xfrm>
            <a:off x="1120140" y="2790401"/>
            <a:ext cx="54864" cy="17991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1" name="Shape 9"/>
          <p:cNvSpPr/>
          <p:nvPr/>
        </p:nvSpPr>
        <p:spPr>
          <a:xfrm>
            <a:off x="1234440" y="2788185"/>
            <a:ext cx="54864" cy="18434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2" name="Shape 10"/>
          <p:cNvSpPr/>
          <p:nvPr/>
        </p:nvSpPr>
        <p:spPr>
          <a:xfrm>
            <a:off x="1348740" y="2709911"/>
            <a:ext cx="54864" cy="340897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3" name="Shape 11"/>
          <p:cNvSpPr/>
          <p:nvPr/>
        </p:nvSpPr>
        <p:spPr>
          <a:xfrm>
            <a:off x="1463040" y="2739869"/>
            <a:ext cx="54864" cy="280981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4" name="Shape 12"/>
          <p:cNvSpPr/>
          <p:nvPr/>
        </p:nvSpPr>
        <p:spPr>
          <a:xfrm>
            <a:off x="1577340" y="2850468"/>
            <a:ext cx="54864" cy="5978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5" name="Shape 13"/>
          <p:cNvSpPr/>
          <p:nvPr/>
        </p:nvSpPr>
        <p:spPr>
          <a:xfrm>
            <a:off x="1691640" y="2736811"/>
            <a:ext cx="54864" cy="28709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6" name="Shape 14"/>
          <p:cNvSpPr/>
          <p:nvPr/>
        </p:nvSpPr>
        <p:spPr>
          <a:xfrm>
            <a:off x="1805940" y="2711029"/>
            <a:ext cx="54864" cy="33866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7" name="Shape 15"/>
          <p:cNvSpPr/>
          <p:nvPr/>
        </p:nvSpPr>
        <p:spPr>
          <a:xfrm>
            <a:off x="1920240" y="2792633"/>
            <a:ext cx="54864" cy="17545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8" name="Shape 16"/>
          <p:cNvSpPr/>
          <p:nvPr/>
        </p:nvSpPr>
        <p:spPr>
          <a:xfrm>
            <a:off x="2034540" y="2785989"/>
            <a:ext cx="54864" cy="18874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9" name="Shape 17"/>
          <p:cNvSpPr/>
          <p:nvPr/>
        </p:nvSpPr>
        <p:spPr>
          <a:xfrm>
            <a:off x="2148840" y="2709413"/>
            <a:ext cx="54864" cy="34189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0" name="Shape 18"/>
          <p:cNvSpPr/>
          <p:nvPr/>
        </p:nvSpPr>
        <p:spPr>
          <a:xfrm>
            <a:off x="2263140" y="2741447"/>
            <a:ext cx="54864" cy="27782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1" name="Shape 19"/>
          <p:cNvSpPr/>
          <p:nvPr/>
        </p:nvSpPr>
        <p:spPr>
          <a:xfrm>
            <a:off x="2377440" y="2848009"/>
            <a:ext cx="54864" cy="6470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2" name="Shape 20"/>
          <p:cNvSpPr/>
          <p:nvPr/>
        </p:nvSpPr>
        <p:spPr>
          <a:xfrm>
            <a:off x="2491740" y="2735331"/>
            <a:ext cx="54864" cy="29005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3" name="Shape 21"/>
          <p:cNvSpPr/>
          <p:nvPr/>
        </p:nvSpPr>
        <p:spPr>
          <a:xfrm>
            <a:off x="2606040" y="2711648"/>
            <a:ext cx="54864" cy="33742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4" name="Shape 22"/>
          <p:cNvSpPr/>
          <p:nvPr/>
        </p:nvSpPr>
        <p:spPr>
          <a:xfrm>
            <a:off x="2720340" y="2794883"/>
            <a:ext cx="54864" cy="17095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5" name="Shape 23"/>
          <p:cNvSpPr/>
          <p:nvPr/>
        </p:nvSpPr>
        <p:spPr>
          <a:xfrm>
            <a:off x="2834640" y="2783811"/>
            <a:ext cx="54864" cy="19309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6" name="Shape 24"/>
          <p:cNvSpPr/>
          <p:nvPr/>
        </p:nvSpPr>
        <p:spPr>
          <a:xfrm>
            <a:off x="2948940" y="2708955"/>
            <a:ext cx="54864" cy="34280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7" name="Shape 25"/>
          <p:cNvSpPr/>
          <p:nvPr/>
        </p:nvSpPr>
        <p:spPr>
          <a:xfrm>
            <a:off x="3063240" y="2743056"/>
            <a:ext cx="54864" cy="27460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8" name="Shape 26"/>
          <p:cNvSpPr/>
          <p:nvPr/>
        </p:nvSpPr>
        <p:spPr>
          <a:xfrm>
            <a:off x="3177540" y="2845551"/>
            <a:ext cx="54864" cy="6961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9" name="Shape 27"/>
          <p:cNvSpPr/>
          <p:nvPr/>
        </p:nvSpPr>
        <p:spPr>
          <a:xfrm>
            <a:off x="3291840" y="2733884"/>
            <a:ext cx="54864" cy="292951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0" name="Shape 28"/>
          <p:cNvSpPr/>
          <p:nvPr/>
        </p:nvSpPr>
        <p:spPr>
          <a:xfrm>
            <a:off x="3406140" y="2712308"/>
            <a:ext cx="54864" cy="336105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1" name="Shape 29"/>
          <p:cNvSpPr/>
          <p:nvPr/>
        </p:nvSpPr>
        <p:spPr>
          <a:xfrm>
            <a:off x="3520440" y="2797150"/>
            <a:ext cx="54864" cy="166421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2" name="Shape 30"/>
          <p:cNvSpPr/>
          <p:nvPr/>
        </p:nvSpPr>
        <p:spPr>
          <a:xfrm>
            <a:off x="3634740" y="2781652"/>
            <a:ext cx="54864" cy="197415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3" name="Shape 31"/>
          <p:cNvSpPr/>
          <p:nvPr/>
        </p:nvSpPr>
        <p:spPr>
          <a:xfrm>
            <a:off x="3749040" y="2708538"/>
            <a:ext cx="54864" cy="34364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4" name="Shape 32"/>
          <p:cNvSpPr/>
          <p:nvPr/>
        </p:nvSpPr>
        <p:spPr>
          <a:xfrm>
            <a:off x="3863340" y="2744695"/>
            <a:ext cx="54864" cy="27132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5" name="Shape 33"/>
          <p:cNvSpPr/>
          <p:nvPr/>
        </p:nvSpPr>
        <p:spPr>
          <a:xfrm>
            <a:off x="3977640" y="2843095"/>
            <a:ext cx="54864" cy="7453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6" name="Shape 34"/>
          <p:cNvSpPr/>
          <p:nvPr/>
        </p:nvSpPr>
        <p:spPr>
          <a:xfrm>
            <a:off x="4091940" y="2732471"/>
            <a:ext cx="54864" cy="29577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7" name="Shape 35"/>
          <p:cNvSpPr/>
          <p:nvPr/>
        </p:nvSpPr>
        <p:spPr>
          <a:xfrm>
            <a:off x="4206240" y="2713006"/>
            <a:ext cx="54864" cy="334707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8" name="Shape 36"/>
          <p:cNvSpPr/>
          <p:nvPr/>
        </p:nvSpPr>
        <p:spPr>
          <a:xfrm>
            <a:off x="4320540" y="2799432"/>
            <a:ext cx="54864" cy="161857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9" name="Shape 37"/>
          <p:cNvSpPr/>
          <p:nvPr/>
        </p:nvSpPr>
        <p:spPr>
          <a:xfrm>
            <a:off x="4434840" y="2779514"/>
            <a:ext cx="54864" cy="20169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0" name="Shape 38"/>
          <p:cNvSpPr/>
          <p:nvPr/>
        </p:nvSpPr>
        <p:spPr>
          <a:xfrm>
            <a:off x="4549140" y="2708162"/>
            <a:ext cx="54864" cy="34439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1" name="Shape 39"/>
          <p:cNvSpPr/>
          <p:nvPr/>
        </p:nvSpPr>
        <p:spPr>
          <a:xfrm>
            <a:off x="4663440" y="2746366"/>
            <a:ext cx="54864" cy="26798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2" name="Shape 40"/>
          <p:cNvSpPr/>
          <p:nvPr/>
        </p:nvSpPr>
        <p:spPr>
          <a:xfrm>
            <a:off x="4777740" y="2840642"/>
            <a:ext cx="54864" cy="7943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3" name="Shape 41"/>
          <p:cNvSpPr/>
          <p:nvPr/>
        </p:nvSpPr>
        <p:spPr>
          <a:xfrm>
            <a:off x="4892040" y="2731092"/>
            <a:ext cx="54864" cy="29853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4" name="Shape 42"/>
          <p:cNvSpPr/>
          <p:nvPr/>
        </p:nvSpPr>
        <p:spPr>
          <a:xfrm>
            <a:off x="5006340" y="2713745"/>
            <a:ext cx="54864" cy="33323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5" name="Shape 43"/>
          <p:cNvSpPr/>
          <p:nvPr/>
        </p:nvSpPr>
        <p:spPr>
          <a:xfrm>
            <a:off x="777240" y="3630168"/>
            <a:ext cx="54864" cy="5486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6" name="Shape 44"/>
          <p:cNvSpPr/>
          <p:nvPr/>
        </p:nvSpPr>
        <p:spPr>
          <a:xfrm>
            <a:off x="891540" y="3485993"/>
            <a:ext cx="54864" cy="34321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7" name="Shape 45"/>
          <p:cNvSpPr/>
          <p:nvPr/>
        </p:nvSpPr>
        <p:spPr>
          <a:xfrm>
            <a:off x="1005840" y="3581158"/>
            <a:ext cx="54864" cy="15288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8" name="Shape 46"/>
          <p:cNvSpPr/>
          <p:nvPr/>
        </p:nvSpPr>
        <p:spPr>
          <a:xfrm>
            <a:off x="1120140" y="3502653"/>
            <a:ext cx="54864" cy="30989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9" name="Shape 47"/>
          <p:cNvSpPr/>
          <p:nvPr/>
        </p:nvSpPr>
        <p:spPr>
          <a:xfrm>
            <a:off x="1234440" y="3537811"/>
            <a:ext cx="54864" cy="23957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0" name="Shape 48"/>
          <p:cNvSpPr/>
          <p:nvPr/>
        </p:nvSpPr>
        <p:spPr>
          <a:xfrm>
            <a:off x="1348740" y="3534048"/>
            <a:ext cx="54864" cy="24710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1" name="Shape 49"/>
          <p:cNvSpPr/>
          <p:nvPr/>
        </p:nvSpPr>
        <p:spPr>
          <a:xfrm>
            <a:off x="1463040" y="3505137"/>
            <a:ext cx="54864" cy="30492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2" name="Shape 50"/>
          <p:cNvSpPr/>
          <p:nvPr/>
        </p:nvSpPr>
        <p:spPr>
          <a:xfrm>
            <a:off x="1577340" y="3576551"/>
            <a:ext cx="54864" cy="16209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3" name="Shape 51"/>
          <p:cNvSpPr/>
          <p:nvPr/>
        </p:nvSpPr>
        <p:spPr>
          <a:xfrm>
            <a:off x="1691640" y="3486910"/>
            <a:ext cx="54864" cy="34137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4" name="Shape 52"/>
          <p:cNvSpPr/>
          <p:nvPr/>
        </p:nvSpPr>
        <p:spPr>
          <a:xfrm>
            <a:off x="1805940" y="3625249"/>
            <a:ext cx="54864" cy="6470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5" name="Shape 53"/>
          <p:cNvSpPr/>
          <p:nvPr/>
        </p:nvSpPr>
        <p:spPr>
          <a:xfrm>
            <a:off x="1920240" y="3485238"/>
            <a:ext cx="54864" cy="34472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6" name="Shape 54"/>
          <p:cNvSpPr/>
          <p:nvPr/>
        </p:nvSpPr>
        <p:spPr>
          <a:xfrm>
            <a:off x="2034540" y="3585821"/>
            <a:ext cx="54864" cy="14355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7" name="Shape 55"/>
          <p:cNvSpPr/>
          <p:nvPr/>
        </p:nvSpPr>
        <p:spPr>
          <a:xfrm>
            <a:off x="2148840" y="3500313"/>
            <a:ext cx="54864" cy="314573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8" name="Shape 56"/>
          <p:cNvSpPr/>
          <p:nvPr/>
        </p:nvSpPr>
        <p:spPr>
          <a:xfrm>
            <a:off x="2263140" y="3541679"/>
            <a:ext cx="54864" cy="231843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9" name="Shape 57"/>
          <p:cNvSpPr/>
          <p:nvPr/>
        </p:nvSpPr>
        <p:spPr>
          <a:xfrm>
            <a:off x="2377440" y="3530394"/>
            <a:ext cx="54864" cy="25441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0" name="Shape 58"/>
          <p:cNvSpPr/>
          <p:nvPr/>
        </p:nvSpPr>
        <p:spPr>
          <a:xfrm>
            <a:off x="2491740" y="3507762"/>
            <a:ext cx="54864" cy="29967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1" name="Shape 59"/>
          <p:cNvSpPr/>
          <p:nvPr/>
        </p:nvSpPr>
        <p:spPr>
          <a:xfrm>
            <a:off x="2606040" y="3572004"/>
            <a:ext cx="54864" cy="17119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2" name="Shape 60"/>
          <p:cNvSpPr/>
          <p:nvPr/>
        </p:nvSpPr>
        <p:spPr>
          <a:xfrm>
            <a:off x="2720340" y="3487990"/>
            <a:ext cx="54864" cy="3392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3" name="Shape 61"/>
          <p:cNvSpPr/>
          <p:nvPr/>
        </p:nvSpPr>
        <p:spPr>
          <a:xfrm>
            <a:off x="2834640" y="3620335"/>
            <a:ext cx="54864" cy="7453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4" name="Shape 62"/>
          <p:cNvSpPr/>
          <p:nvPr/>
        </p:nvSpPr>
        <p:spPr>
          <a:xfrm>
            <a:off x="2948940" y="3484647"/>
            <a:ext cx="54864" cy="345905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5" name="Shape 63"/>
          <p:cNvSpPr/>
          <p:nvPr/>
        </p:nvSpPr>
        <p:spPr>
          <a:xfrm>
            <a:off x="3063240" y="3590533"/>
            <a:ext cx="54864" cy="134133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6" name="Shape 64"/>
          <p:cNvSpPr/>
          <p:nvPr/>
        </p:nvSpPr>
        <p:spPr>
          <a:xfrm>
            <a:off x="3177540" y="3498121"/>
            <a:ext cx="54864" cy="31895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7" name="Shape 65"/>
          <p:cNvSpPr/>
          <p:nvPr/>
        </p:nvSpPr>
        <p:spPr>
          <a:xfrm>
            <a:off x="3291840" y="3545646"/>
            <a:ext cx="54864" cy="2239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8" name="Shape 66"/>
          <p:cNvSpPr/>
          <p:nvPr/>
        </p:nvSpPr>
        <p:spPr>
          <a:xfrm>
            <a:off x="3406140" y="3526853"/>
            <a:ext cx="54864" cy="261495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9" name="Shape 67"/>
          <p:cNvSpPr/>
          <p:nvPr/>
        </p:nvSpPr>
        <p:spPr>
          <a:xfrm>
            <a:off x="3520440" y="3510526"/>
            <a:ext cx="54864" cy="29414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0" name="Shape 68"/>
          <p:cNvSpPr/>
          <p:nvPr/>
        </p:nvSpPr>
        <p:spPr>
          <a:xfrm>
            <a:off x="3634740" y="3567523"/>
            <a:ext cx="54864" cy="18015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1" name="Shape 69"/>
          <p:cNvSpPr/>
          <p:nvPr/>
        </p:nvSpPr>
        <p:spPr>
          <a:xfrm>
            <a:off x="3749040" y="3489230"/>
            <a:ext cx="54864" cy="33673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2" name="Shape 70"/>
          <p:cNvSpPr/>
          <p:nvPr/>
        </p:nvSpPr>
        <p:spPr>
          <a:xfrm>
            <a:off x="3863340" y="3615433"/>
            <a:ext cx="54864" cy="84335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3" name="Shape 71"/>
          <p:cNvSpPr/>
          <p:nvPr/>
        </p:nvSpPr>
        <p:spPr>
          <a:xfrm>
            <a:off x="3977640" y="3484221"/>
            <a:ext cx="54864" cy="346757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4" name="Shape 72"/>
          <p:cNvSpPr/>
          <p:nvPr/>
        </p:nvSpPr>
        <p:spPr>
          <a:xfrm>
            <a:off x="4091940" y="3595291"/>
            <a:ext cx="54864" cy="12461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5" name="Shape 73"/>
          <p:cNvSpPr/>
          <p:nvPr/>
        </p:nvSpPr>
        <p:spPr>
          <a:xfrm>
            <a:off x="4206240" y="3496077"/>
            <a:ext cx="54864" cy="32304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6" name="Shape 74"/>
          <p:cNvSpPr/>
          <p:nvPr/>
        </p:nvSpPr>
        <p:spPr>
          <a:xfrm>
            <a:off x="4320540" y="3549709"/>
            <a:ext cx="54864" cy="21578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7" name="Shape 75"/>
          <p:cNvSpPr/>
          <p:nvPr/>
        </p:nvSpPr>
        <p:spPr>
          <a:xfrm>
            <a:off x="4434840" y="3523428"/>
            <a:ext cx="54864" cy="26834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8" name="Shape 76"/>
          <p:cNvSpPr/>
          <p:nvPr/>
        </p:nvSpPr>
        <p:spPr>
          <a:xfrm>
            <a:off x="4549140" y="3513424"/>
            <a:ext cx="54864" cy="288351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9" name="Shape 77"/>
          <p:cNvSpPr/>
          <p:nvPr/>
        </p:nvSpPr>
        <p:spPr>
          <a:xfrm>
            <a:off x="4663440" y="3563113"/>
            <a:ext cx="54864" cy="18897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0" name="Shape 78"/>
          <p:cNvSpPr/>
          <p:nvPr/>
        </p:nvSpPr>
        <p:spPr>
          <a:xfrm>
            <a:off x="4777740" y="3490630"/>
            <a:ext cx="54864" cy="33394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1" name="Shape 79"/>
          <p:cNvSpPr/>
          <p:nvPr/>
        </p:nvSpPr>
        <p:spPr>
          <a:xfrm>
            <a:off x="4892040" y="3610547"/>
            <a:ext cx="54864" cy="9410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2" name="Shape 80"/>
          <p:cNvSpPr/>
          <p:nvPr/>
        </p:nvSpPr>
        <p:spPr>
          <a:xfrm>
            <a:off x="5006340" y="3483960"/>
            <a:ext cx="54864" cy="34727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3" name="Text 81"/>
          <p:cNvSpPr/>
          <p:nvPr/>
        </p:nvSpPr>
        <p:spPr>
          <a:xfrm>
            <a:off x="731520" y="253288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caller</a:t>
            </a:r>
            <a:endParaRPr lang="en-US" sz="850" dirty="0"/>
          </a:p>
        </p:txBody>
      </p:sp>
      <p:sp>
        <p:nvSpPr>
          <p:cNvPr id="84" name="Text 82"/>
          <p:cNvSpPr/>
          <p:nvPr/>
        </p:nvSpPr>
        <p:spPr>
          <a:xfrm>
            <a:off x="731520" y="331012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callee</a:t>
            </a:r>
            <a:endParaRPr lang="en-US" sz="850" dirty="0"/>
          </a:p>
        </p:txBody>
      </p:sp>
      <p:pic>
        <p:nvPicPr>
          <p:cNvPr id="8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23560" y="2002536"/>
            <a:ext cx="274320" cy="274320"/>
          </a:xfrm>
          <a:prstGeom prst="rect">
            <a:avLst/>
          </a:prstGeom>
        </p:spPr>
      </p:pic>
      <p:sp>
        <p:nvSpPr>
          <p:cNvPr id="86" name="Text 83"/>
          <p:cNvSpPr/>
          <p:nvPr/>
        </p:nvSpPr>
        <p:spPr>
          <a:xfrm>
            <a:off x="6016752" y="196596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Stereo, per channel</a:t>
            </a:r>
            <a:endParaRPr lang="en-US" sz="1250" dirty="0"/>
          </a:p>
        </p:txBody>
      </p:sp>
      <p:sp>
        <p:nvSpPr>
          <p:cNvPr id="87" name="Text 84"/>
          <p:cNvSpPr/>
          <p:nvPr/>
        </p:nvSpPr>
        <p:spPr>
          <a:xfrm>
            <a:off x="6016752" y="22402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Isolate exactly where the callee's audio dropped, cross-checking jitter and RTCP.</a:t>
            </a:r>
            <a:endParaRPr lang="en-US" sz="1000" dirty="0"/>
          </a:p>
        </p:txBody>
      </p:sp>
      <p:pic>
        <p:nvPicPr>
          <p:cNvPr id="8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560" y="2843784"/>
            <a:ext cx="274320" cy="274320"/>
          </a:xfrm>
          <a:prstGeom prst="rect">
            <a:avLst/>
          </a:prstGeom>
        </p:spPr>
      </p:pic>
      <p:sp>
        <p:nvSpPr>
          <p:cNvPr id="89" name="Text 85"/>
          <p:cNvSpPr/>
          <p:nvPr/>
        </p:nvSpPr>
        <p:spPr>
          <a:xfrm>
            <a:off x="6016752" y="28072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G.711 / G.722 codecs</a:t>
            </a:r>
            <a:endParaRPr lang="en-US" sz="1250" dirty="0"/>
          </a:p>
        </p:txBody>
      </p:sp>
      <p:sp>
        <p:nvSpPr>
          <p:cNvPr id="90" name="Text 86"/>
          <p:cNvSpPr/>
          <p:nvPr/>
        </p:nvSpPr>
        <p:spPr>
          <a:xfrm>
            <a:off x="6016752" y="3081528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Reconstruction from RTP/SIPREC without touching the SBC or the media plane.</a:t>
            </a:r>
            <a:endParaRPr lang="en-US" sz="1000" dirty="0"/>
          </a:p>
        </p:txBody>
      </p:sp>
      <p:pic>
        <p:nvPicPr>
          <p:cNvPr id="9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560" y="3685032"/>
            <a:ext cx="274320" cy="274320"/>
          </a:xfrm>
          <a:prstGeom prst="rect">
            <a:avLst/>
          </a:prstGeom>
        </p:spPr>
      </p:pic>
      <p:sp>
        <p:nvSpPr>
          <p:cNvPr id="92" name="Text 87"/>
          <p:cNvSpPr/>
          <p:nvPr/>
        </p:nvSpPr>
        <p:spPr>
          <a:xfrm>
            <a:off x="6016752" y="364845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PCAP + WAV + CSV + JSON</a:t>
            </a:r>
            <a:endParaRPr lang="en-US" sz="1250" dirty="0"/>
          </a:p>
        </p:txBody>
      </p:sp>
      <p:sp>
        <p:nvSpPr>
          <p:cNvPr id="93" name="Text 88"/>
          <p:cNvSpPr/>
          <p:nvPr/>
        </p:nvSpPr>
        <p:spPr>
          <a:xfrm>
            <a:off x="6016752" y="3922776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 complete per-call evidence for audits or carrier disputes.</a:t>
            </a:r>
            <a:endParaRPr lang="en-US" sz="1000" dirty="0"/>
          </a:p>
        </p:txBody>
      </p:sp>
      <p:sp>
        <p:nvSpPr>
          <p:cNvPr id="94" name="Text 89"/>
          <p:cNvSpPr/>
          <p:nvPr/>
        </p:nvSpPr>
        <p:spPr>
          <a:xfrm>
            <a:off x="502920" y="45262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HOMER OSS doesn't reconstruct audio. </a:t>
            </a:r>
            <a:pPr indent="0" marL="0">
              <a:buNone/>
            </a:pPr>
            <a:r>
              <a:rPr lang="en-US" sz="12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 does — that's the difference between guessing and proving.</a:t>
            </a:r>
            <a:endParaRPr lang="en-US" sz="1250" dirty="0"/>
          </a:p>
        </p:txBody>
      </p:sp>
      <p:sp>
        <p:nvSpPr>
          <p:cNvPr id="95" name="Text 90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96" name="Text 91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PCI-DSS environments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your customers dictate card numbers by phone, sensitive RTP is dropped at the source: payment audio never travels the network and never reaches VoxyWatch.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192024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21031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205740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Strictest scope reduction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704088" y="242316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Probe drops the RTP of the payment window at the source — the smallest possible PCI scope for your deployment.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800600" y="192024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768" y="2103120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94960" y="205740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Hot-reload via JSON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5001768" y="242316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or remove SSRCs in pci_suppress.json — applied within seconds, no restart, no service window.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502920" y="347472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" y="3657600"/>
            <a:ext cx="274320" cy="27432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97280" y="36118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Defense in depth</a:t>
            </a:r>
            <a:endParaRPr lang="en-US" sz="1250" dirty="0"/>
          </a:p>
        </p:txBody>
      </p:sp>
      <p:sp>
        <p:nvSpPr>
          <p:cNvPr id="16" name="Text 11"/>
          <p:cNvSpPr/>
          <p:nvPr/>
        </p:nvSpPr>
        <p:spPr>
          <a:xfrm>
            <a:off x="704088" y="397764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Portal-side suppression too: a misconfigured Probe entry is caught server-side before storage.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4800600" y="347472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768" y="3657600"/>
            <a:ext cx="274320" cy="2743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394960" y="36118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CRM-friendly</a:t>
            </a:r>
            <a:endParaRPr lang="en-US" sz="1250" dirty="0"/>
          </a:p>
        </p:txBody>
      </p:sp>
      <p:sp>
        <p:nvSpPr>
          <p:cNvPr id="20" name="Text 14"/>
          <p:cNvSpPr/>
          <p:nvPr/>
        </p:nvSpPr>
        <p:spPr>
          <a:xfrm>
            <a:off x="5001768" y="397764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contact-center system writes the SSRC entry when the agent triggers pause; resume removes it. No new infrastructure.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2" name="Text 16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IT'S FOR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Designed for the teams that run real voice networks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04088" y="166420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3816" y="1773936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70992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Carriers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04088" y="221284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NOC view across every interconnect: ASR/NER per route, anomaly detection per trunk, 5xx surges flagged as they happen.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828032" y="146304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029200" y="166420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928" y="1773936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50992" y="170992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ITSPs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5029200" y="221284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Per-customer visibility, per-destination quality, carrier attribution by E.164 — and audio when you need to prove what was on the line.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02920" y="320040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04088" y="340156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" y="3511296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25880" y="344728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UCaaS providers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704088" y="395020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Auditable voice quality per tenant: MOS, jitter, loss, PDD. Spot degradations before customers escalate.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828032" y="320040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029200" y="340156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8928" y="3511296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650992" y="344728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Integrators &amp; MSPs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5029200" y="395020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Diagnose calls without escalating to the SBC vendor. Cross-platform, evidence-based incident analysis.</a:t>
            </a:r>
            <a:endParaRPr lang="en-US" sz="1000" dirty="0"/>
          </a:p>
        </p:txBody>
      </p:sp>
      <p:sp>
        <p:nvSpPr>
          <p:cNvPr id="24" name="Text 18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IT FITS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 vs. the alternatives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1887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24/7 NOC observability. It complements — not replaces — packet tools like Wireshark.</a:t>
            </a:r>
            <a:endParaRPr lang="en-US" sz="12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627632"/>
          <a:ext cx="8138160" cy="914400"/>
        </p:xfrm>
        <a:graphic>
          <a:graphicData uri="http://schemas.openxmlformats.org/drawingml/2006/table">
            <a:tbl>
              <a:tblPr/>
              <a:tblGrid>
                <a:gridCol w="2834640"/>
                <a:gridCol w="1325880"/>
                <a:gridCol w="1325880"/>
                <a:gridCol w="1325880"/>
                <a:gridCol w="1325880"/>
              </a:tblGrid>
              <a:tr h="31089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VoxyWatch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HOMER OSS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SBC dashboards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Wireshark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Self-hosted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HEP v1 / v2 / v3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E-model MOS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SIPREC audio reconstruction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Built-in AI copilot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Per-trunk baselines &amp; anomalies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Single-binary install (60 s)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Forensic packet inspection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02920" y="461772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Yes, Wireshark wins at deep forensics — and that's fine: VoxyWatch exports the per-call PCAP so you can open it right there.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VoxyWatch — SIP observability built for telecom teams</dc:title>
  <dc:subject>PptxGenJS Presentation</dc:subject>
  <dc:creator>VoxyWatch</dc:creator>
  <cp:lastModifiedBy>VoxyWatch</cp:lastModifiedBy>
  <cp:revision>1</cp:revision>
  <dcterms:created xsi:type="dcterms:W3CDTF">2026-06-12T23:44:45Z</dcterms:created>
  <dcterms:modified xsi:type="dcterms:W3CDTF">2026-06-12T23:44:45Z</dcterms:modified>
</cp:coreProperties>
</file>